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1" r:id="rId3"/>
    <p:sldId id="270" r:id="rId4"/>
    <p:sldId id="273" r:id="rId5"/>
    <p:sldId id="274" r:id="rId6"/>
    <p:sldId id="275" r:id="rId7"/>
    <p:sldId id="272" r:id="rId8"/>
    <p:sldId id="277" r:id="rId9"/>
    <p:sldId id="279" r:id="rId10"/>
    <p:sldId id="281" r:id="rId11"/>
    <p:sldId id="282" r:id="rId12"/>
    <p:sldId id="283" r:id="rId13"/>
    <p:sldId id="271" r:id="rId14"/>
    <p:sldId id="284" r:id="rId15"/>
    <p:sldId id="285" r:id="rId16"/>
    <p:sldId id="266" r:id="rId17"/>
  </p:sldIdLst>
  <p:sldSz cx="10691813" cy="7559675"/>
  <p:notesSz cx="67611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E4A"/>
    <a:srgbClr val="193C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03" d="100"/>
          <a:sy n="103" d="100"/>
        </p:scale>
        <p:origin x="1392" y="10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2B12F585-7A61-4680-9479-28C5DA3AC377}" type="datetimeFigureOut">
              <a:rPr lang="de-DE" smtClean="0"/>
              <a:pPr/>
              <a:t>14.05.2021</a:t>
            </a:fld>
            <a:endParaRPr lang="de-DE"/>
          </a:p>
        </p:txBody>
      </p:sp>
      <p:sp>
        <p:nvSpPr>
          <p:cNvPr id="4" name="Folienbildplatzhalter 3"/>
          <p:cNvSpPr>
            <a:spLocks noGrp="1" noRot="1" noChangeAspect="1"/>
          </p:cNvSpPr>
          <p:nvPr>
            <p:ph type="sldImg" idx="2"/>
          </p:nvPr>
        </p:nvSpPr>
        <p:spPr>
          <a:xfrm>
            <a:off x="1008063" y="1243013"/>
            <a:ext cx="47450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9FF1E871-76A3-40ED-9CDB-E29C6CB107A9}" type="slidenum">
              <a:rPr lang="de-DE" smtClean="0"/>
              <a:pPr/>
              <a:t>‹Nr.›</a:t>
            </a:fld>
            <a:endParaRPr lang="de-DE"/>
          </a:p>
        </p:txBody>
      </p:sp>
    </p:spTree>
    <p:extLst>
      <p:ext uri="{BB962C8B-B14F-4D97-AF65-F5344CB8AC3E}">
        <p14:creationId xmlns:p14="http://schemas.microsoft.com/office/powerpoint/2010/main" val="248352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elfoli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94281" y="2123157"/>
            <a:ext cx="4682359" cy="3401663"/>
          </a:xfrm>
        </p:spPr>
        <p:txBody>
          <a:bodyPr anchor="t" anchorCtr="0">
            <a:noAutofit/>
          </a:bodyPr>
          <a:lstStyle>
            <a:lvl1pPr algn="l">
              <a:lnSpc>
                <a:spcPts val="4800"/>
              </a:lnSpc>
              <a:defRPr sz="4800" baseline="0">
                <a:solidFill>
                  <a:srgbClr val="193C75"/>
                </a:solidFill>
              </a:defRPr>
            </a:lvl1pPr>
          </a:lstStyle>
          <a:p>
            <a:r>
              <a:rPr lang="de-DE" dirty="0" smtClean="0"/>
              <a:t>Headline</a:t>
            </a:r>
            <a:br>
              <a:rPr lang="de-DE" dirty="0" smtClean="0"/>
            </a:br>
            <a:r>
              <a:rPr lang="de-DE" dirty="0" smtClean="0"/>
              <a:t>in einer</a:t>
            </a:r>
            <a:br>
              <a:rPr lang="de-DE" dirty="0" smtClean="0"/>
            </a:br>
            <a:r>
              <a:rPr lang="de-DE" dirty="0" smtClean="0"/>
              <a:t>oder drei</a:t>
            </a:r>
            <a:br>
              <a:rPr lang="de-DE" dirty="0" smtClean="0"/>
            </a:br>
            <a:r>
              <a:rPr lang="de-DE" dirty="0" smtClean="0"/>
              <a:t>Zeilen.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469" y="452693"/>
            <a:ext cx="4524908" cy="6572720"/>
          </a:xfrm>
          <a:prstGeom prst="rect">
            <a:avLst/>
          </a:prstGeom>
        </p:spPr>
      </p:pic>
    </p:spTree>
    <p:extLst>
      <p:ext uri="{BB962C8B-B14F-4D97-AF65-F5344CB8AC3E}">
        <p14:creationId xmlns:p14="http://schemas.microsoft.com/office/powerpoint/2010/main" val="83830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2_nur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0417" y="1137411"/>
            <a:ext cx="7730333" cy="1922653"/>
          </a:xfrm>
        </p:spPr>
        <p:txBody>
          <a:bodyPr anchor="t" anchorCtr="0">
            <a:noAutofit/>
          </a:bodyPr>
          <a:lstStyle>
            <a:lvl1pPr>
              <a:defRPr baseline="0"/>
            </a:lvl1pPr>
          </a:lstStyle>
          <a:p>
            <a:r>
              <a:rPr lang="de-DE" dirty="0" smtClean="0"/>
              <a:t>Titelmasterformat durch Klicken bearbeiten. Jetzt</a:t>
            </a:r>
            <a:br>
              <a:rPr lang="de-DE" dirty="0" smtClean="0"/>
            </a:br>
            <a:r>
              <a:rPr lang="de-DE" dirty="0" smtClean="0"/>
              <a:t>ist der oben ausgerichtet.</a:t>
            </a:r>
            <a:br>
              <a:rPr lang="de-DE" dirty="0" smtClean="0"/>
            </a:br>
            <a:endParaRPr lang="de-DE" dirty="0"/>
          </a:p>
        </p:txBody>
      </p:sp>
      <p:sp>
        <p:nvSpPr>
          <p:cNvPr id="3" name="Inhaltsplatzhalter 2"/>
          <p:cNvSpPr>
            <a:spLocks noGrp="1"/>
          </p:cNvSpPr>
          <p:nvPr>
            <p:ph idx="1" hasCustomPrompt="1"/>
          </p:nvPr>
        </p:nvSpPr>
        <p:spPr>
          <a:xfrm>
            <a:off x="887176" y="3052380"/>
            <a:ext cx="9301853" cy="3781449"/>
          </a:xfrm>
        </p:spPr>
        <p:txBody>
          <a:bodyPr>
            <a:noAutofit/>
          </a:bodyPr>
          <a:lstStyle>
            <a:lvl1pPr>
              <a:lnSpc>
                <a:spcPts val="2600"/>
              </a:lnSpc>
              <a:spcAft>
                <a:spcPts val="800"/>
              </a:spcAft>
              <a:defRPr/>
            </a:lvl1pPr>
            <a:lvl2pPr marL="252000" indent="-252000">
              <a:lnSpc>
                <a:spcPts val="2600"/>
              </a:lnSpc>
              <a:spcBef>
                <a:spcPts val="0"/>
              </a:spcBef>
              <a:spcAft>
                <a:spcPts val="500"/>
              </a:spcAft>
              <a:defRPr/>
            </a:lvl2pPr>
            <a:lvl3pPr>
              <a:lnSpc>
                <a:spcPts val="2500"/>
              </a:lnSpc>
              <a:spcAft>
                <a:spcPts val="400"/>
              </a:spcAft>
              <a:defRPr/>
            </a:lvl3pPr>
            <a:lvl4pPr>
              <a:lnSpc>
                <a:spcPts val="2500"/>
              </a:lnSpc>
              <a:spcAft>
                <a:spcPts val="400"/>
              </a:spcAft>
              <a:defRPr/>
            </a:lvl4pPr>
            <a:lvl5pPr>
              <a:lnSpc>
                <a:spcPts val="2600"/>
              </a:lnSpc>
              <a:spcAft>
                <a:spcPts val="600"/>
              </a:spcAft>
              <a:defRPr/>
            </a:lvl5pPr>
          </a:lstStyle>
          <a:p>
            <a:pPr lvl="0"/>
            <a:r>
              <a:rPr lang="de-DE" dirty="0" err="1" smtClean="0"/>
              <a:t>masterformat</a:t>
            </a:r>
            <a:r>
              <a:rPr lang="de-DE" dirty="0" smtClean="0"/>
              <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1278829" y="366773"/>
            <a:ext cx="2405658" cy="402483"/>
          </a:xfrm>
        </p:spPr>
        <p:txBody>
          <a:bodyPr/>
          <a:lstStyle/>
          <a:p>
            <a:fld id="{17F3E387-4E77-4743-A403-37E5E213F142}" type="datetime1">
              <a:rPr lang="de-DE" smtClean="0"/>
              <a:pPr/>
              <a:t>14.05.2021</a:t>
            </a:fld>
            <a:endParaRPr lang="de-DE" dirty="0"/>
          </a:p>
        </p:txBody>
      </p:sp>
      <p:sp>
        <p:nvSpPr>
          <p:cNvPr id="6" name="Foliennummernplatzhalter 5"/>
          <p:cNvSpPr>
            <a:spLocks noGrp="1"/>
          </p:cNvSpPr>
          <p:nvPr>
            <p:ph type="sldNum" sz="quarter" idx="12"/>
          </p:nvPr>
        </p:nvSpPr>
        <p:spPr>
          <a:xfrm>
            <a:off x="453503" y="366773"/>
            <a:ext cx="784411" cy="402483"/>
          </a:xfrm>
        </p:spPr>
        <p:txBody>
          <a:bodyPr/>
          <a:lstStyle/>
          <a:p>
            <a:fld id="{CA12D3B5-4665-46C6-8258-FDA52666849C}" type="slidenum">
              <a:rPr lang="de-DE" smtClean="0"/>
              <a:pPr/>
              <a:t>‹Nr.›</a:t>
            </a:fld>
            <a:endParaRPr lang="de-DE" dirty="0"/>
          </a:p>
        </p:txBody>
      </p:sp>
      <p:sp>
        <p:nvSpPr>
          <p:cNvPr id="7" name="Rechteck 6"/>
          <p:cNvSpPr/>
          <p:nvPr userDrawn="1"/>
        </p:nvSpPr>
        <p:spPr>
          <a:xfrm>
            <a:off x="1264363" y="489600"/>
            <a:ext cx="18000" cy="180000"/>
          </a:xfrm>
          <a:prstGeom prst="rect">
            <a:avLst/>
          </a:prstGeom>
          <a:solidFill>
            <a:srgbClr val="5D9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739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1 Bild und Text">
    <p:bg>
      <p:bgPr>
        <a:solidFill>
          <a:schemeClr val="bg1"/>
        </a:solidFill>
        <a:effectLst/>
      </p:bgPr>
    </p:bg>
    <p:spTree>
      <p:nvGrpSpPr>
        <p:cNvPr id="1" name=""/>
        <p:cNvGrpSpPr/>
        <p:nvPr/>
      </p:nvGrpSpPr>
      <p:grpSpPr>
        <a:xfrm>
          <a:off x="0" y="0"/>
          <a:ext cx="0" cy="0"/>
          <a:chOff x="0" y="0"/>
          <a:chExt cx="0" cy="0"/>
        </a:xfrm>
      </p:grpSpPr>
      <p:sp>
        <p:nvSpPr>
          <p:cNvPr id="11" name="Bildplatzhalter 10"/>
          <p:cNvSpPr>
            <a:spLocks noGrp="1"/>
          </p:cNvSpPr>
          <p:nvPr>
            <p:ph type="pic" sz="quarter" idx="13"/>
          </p:nvPr>
        </p:nvSpPr>
        <p:spPr>
          <a:xfrm>
            <a:off x="184682" y="189186"/>
            <a:ext cx="5325531" cy="7190750"/>
          </a:xfrm>
          <a:solidFill>
            <a:schemeClr val="bg1">
              <a:lumMod val="95000"/>
            </a:schemeClr>
          </a:solidFill>
        </p:spPr>
        <p:txBody>
          <a:bodyPr/>
          <a:lstStyle/>
          <a:p>
            <a:endParaRPr lang="de-DE" dirty="0"/>
          </a:p>
        </p:txBody>
      </p:sp>
      <p:sp>
        <p:nvSpPr>
          <p:cNvPr id="2" name="Titel 1"/>
          <p:cNvSpPr>
            <a:spLocks noGrp="1"/>
          </p:cNvSpPr>
          <p:nvPr>
            <p:ph type="title" hasCustomPrompt="1"/>
          </p:nvPr>
        </p:nvSpPr>
        <p:spPr>
          <a:xfrm>
            <a:off x="5915611" y="1497056"/>
            <a:ext cx="4245905" cy="1461188"/>
          </a:xfrm>
        </p:spPr>
        <p:txBody>
          <a:bodyPr anchor="t" anchorCtr="0">
            <a:noAutofit/>
          </a:bodyPr>
          <a:lstStyle>
            <a:lvl1pPr algn="l">
              <a:defRPr baseline="0"/>
            </a:lvl1pPr>
          </a:lstStyle>
          <a:p>
            <a:r>
              <a:rPr lang="de-DE" dirty="0" smtClean="0"/>
              <a:t>Subheadline</a:t>
            </a:r>
            <a:br>
              <a:rPr lang="de-DE" dirty="0" smtClean="0"/>
            </a:br>
            <a:r>
              <a:rPr lang="de-DE" dirty="0" smtClean="0"/>
              <a:t>für ein oder </a:t>
            </a:r>
            <a:br>
              <a:rPr lang="de-DE" dirty="0" smtClean="0"/>
            </a:br>
            <a:r>
              <a:rPr lang="de-DE" dirty="0" smtClean="0"/>
              <a:t>drei </a:t>
            </a:r>
            <a:r>
              <a:rPr lang="de-DE" dirty="0" err="1" smtClean="0"/>
              <a:t>zeilen</a:t>
            </a:r>
            <a:r>
              <a:rPr lang="de-DE" dirty="0" smtClean="0"/>
              <a:t>.</a:t>
            </a:r>
            <a:br>
              <a:rPr lang="de-DE" dirty="0" smtClean="0"/>
            </a:br>
            <a:endParaRPr lang="de-DE" dirty="0"/>
          </a:p>
        </p:txBody>
      </p:sp>
      <p:sp>
        <p:nvSpPr>
          <p:cNvPr id="3" name="Inhaltsplatzhalter 2"/>
          <p:cNvSpPr>
            <a:spLocks noGrp="1"/>
          </p:cNvSpPr>
          <p:nvPr>
            <p:ph idx="1"/>
          </p:nvPr>
        </p:nvSpPr>
        <p:spPr>
          <a:xfrm>
            <a:off x="5947794" y="3422708"/>
            <a:ext cx="4161071" cy="3418805"/>
          </a:xfrm>
        </p:spPr>
        <p:txBody>
          <a:bodyPr>
            <a:noAutofit/>
          </a:bodyPr>
          <a:lstStyle>
            <a:lvl2pPr marL="252000" indent="-252000">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6306334" y="366773"/>
            <a:ext cx="2405658" cy="402483"/>
          </a:xfrm>
        </p:spPr>
        <p:txBody>
          <a:bodyPr/>
          <a:lstStyle/>
          <a:p>
            <a:fld id="{9D3363E6-18B2-43CC-9EAE-C6032C48137D}" type="datetime1">
              <a:rPr lang="de-DE" smtClean="0"/>
              <a:pPr/>
              <a:t>14.05.2021</a:t>
            </a:fld>
            <a:endParaRPr lang="de-DE" dirty="0"/>
          </a:p>
        </p:txBody>
      </p:sp>
      <p:sp>
        <p:nvSpPr>
          <p:cNvPr id="6" name="Foliennummernplatzhalter 5"/>
          <p:cNvSpPr>
            <a:spLocks noGrp="1"/>
          </p:cNvSpPr>
          <p:nvPr>
            <p:ph type="sldNum" sz="quarter" idx="12"/>
          </p:nvPr>
        </p:nvSpPr>
        <p:spPr>
          <a:xfrm>
            <a:off x="5484036" y="366773"/>
            <a:ext cx="784411" cy="402483"/>
          </a:xfrm>
        </p:spPr>
        <p:txBody>
          <a:bodyPr/>
          <a:lstStyle/>
          <a:p>
            <a:fld id="{CA12D3B5-4665-46C6-8258-FDA52666849C}" type="slidenum">
              <a:rPr lang="de-DE" smtClean="0"/>
              <a:pPr/>
              <a:t>‹Nr.›</a:t>
            </a:fld>
            <a:endParaRPr lang="de-DE" dirty="0"/>
          </a:p>
        </p:txBody>
      </p:sp>
      <p:sp>
        <p:nvSpPr>
          <p:cNvPr id="7" name="Rechteck 6"/>
          <p:cNvSpPr/>
          <p:nvPr userDrawn="1"/>
        </p:nvSpPr>
        <p:spPr>
          <a:xfrm>
            <a:off x="6287165" y="489600"/>
            <a:ext cx="18000" cy="162000"/>
          </a:xfrm>
          <a:prstGeom prst="rect">
            <a:avLst/>
          </a:prstGeom>
          <a:solidFill>
            <a:srgbClr val="5D9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209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2 Bilder und Text">
    <p:bg>
      <p:bgPr>
        <a:solidFill>
          <a:schemeClr val="bg1"/>
        </a:solidFill>
        <a:effectLst/>
      </p:bgPr>
    </p:bg>
    <p:spTree>
      <p:nvGrpSpPr>
        <p:cNvPr id="1" name=""/>
        <p:cNvGrpSpPr/>
        <p:nvPr/>
      </p:nvGrpSpPr>
      <p:grpSpPr>
        <a:xfrm>
          <a:off x="0" y="0"/>
          <a:ext cx="0" cy="0"/>
          <a:chOff x="0" y="0"/>
          <a:chExt cx="0" cy="0"/>
        </a:xfrm>
      </p:grpSpPr>
      <p:sp>
        <p:nvSpPr>
          <p:cNvPr id="11" name="Bildplatzhalter 10"/>
          <p:cNvSpPr>
            <a:spLocks noGrp="1"/>
          </p:cNvSpPr>
          <p:nvPr>
            <p:ph type="pic" sz="quarter" idx="13"/>
          </p:nvPr>
        </p:nvSpPr>
        <p:spPr>
          <a:xfrm>
            <a:off x="491706" y="504585"/>
            <a:ext cx="4854200" cy="3170269"/>
          </a:xfrm>
          <a:solidFill>
            <a:schemeClr val="bg1">
              <a:lumMod val="95000"/>
            </a:schemeClr>
          </a:solidFill>
        </p:spPr>
        <p:txBody>
          <a:bodyPr/>
          <a:lstStyle/>
          <a:p>
            <a:endParaRPr lang="de-DE" dirty="0"/>
          </a:p>
        </p:txBody>
      </p:sp>
      <p:sp>
        <p:nvSpPr>
          <p:cNvPr id="2" name="Titel 1"/>
          <p:cNvSpPr>
            <a:spLocks noGrp="1"/>
          </p:cNvSpPr>
          <p:nvPr>
            <p:ph type="title" hasCustomPrompt="1"/>
          </p:nvPr>
        </p:nvSpPr>
        <p:spPr>
          <a:xfrm>
            <a:off x="5911151" y="1497600"/>
            <a:ext cx="4285562" cy="1461188"/>
          </a:xfrm>
        </p:spPr>
        <p:txBody>
          <a:bodyPr anchor="t" anchorCtr="0">
            <a:noAutofit/>
          </a:bodyPr>
          <a:lstStyle>
            <a:lvl1pPr algn="l">
              <a:defRPr baseline="0"/>
            </a:lvl1pPr>
          </a:lstStyle>
          <a:p>
            <a:r>
              <a:rPr lang="de-DE" dirty="0" smtClean="0"/>
              <a:t>Subheadline</a:t>
            </a:r>
            <a:br>
              <a:rPr lang="de-DE" dirty="0" smtClean="0"/>
            </a:br>
            <a:r>
              <a:rPr lang="de-DE" dirty="0" smtClean="0"/>
              <a:t>für ein oder </a:t>
            </a:r>
            <a:br>
              <a:rPr lang="de-DE" dirty="0" smtClean="0"/>
            </a:br>
            <a:r>
              <a:rPr lang="de-DE" dirty="0" smtClean="0"/>
              <a:t>drei </a:t>
            </a:r>
            <a:r>
              <a:rPr lang="de-DE" dirty="0" err="1" smtClean="0"/>
              <a:t>zeilen</a:t>
            </a:r>
            <a:r>
              <a:rPr lang="de-DE" dirty="0" smtClean="0"/>
              <a:t>.</a:t>
            </a:r>
            <a:endParaRPr lang="de-DE" dirty="0"/>
          </a:p>
        </p:txBody>
      </p:sp>
      <p:sp>
        <p:nvSpPr>
          <p:cNvPr id="3" name="Inhaltsplatzhalter 2"/>
          <p:cNvSpPr>
            <a:spLocks noGrp="1"/>
          </p:cNvSpPr>
          <p:nvPr>
            <p:ph idx="1"/>
          </p:nvPr>
        </p:nvSpPr>
        <p:spPr>
          <a:xfrm>
            <a:off x="5947794" y="3422708"/>
            <a:ext cx="4161071" cy="3418805"/>
          </a:xfrm>
        </p:spPr>
        <p:txBody>
          <a:bodyPr>
            <a:noAutofit/>
          </a:bodyPr>
          <a:lstStyle>
            <a:lvl2pPr marL="252000" indent="-252000">
              <a:defRPr/>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6306334" y="366773"/>
            <a:ext cx="2405658" cy="402483"/>
          </a:xfrm>
        </p:spPr>
        <p:txBody>
          <a:bodyPr/>
          <a:lstStyle/>
          <a:p>
            <a:fld id="{7B3E3062-2B6D-4B2A-A747-692091F04D4D}" type="datetime1">
              <a:rPr lang="de-DE" smtClean="0"/>
              <a:pPr/>
              <a:t>14.05.2021</a:t>
            </a:fld>
            <a:endParaRPr lang="de-DE" dirty="0"/>
          </a:p>
        </p:txBody>
      </p:sp>
      <p:sp>
        <p:nvSpPr>
          <p:cNvPr id="6" name="Foliennummernplatzhalter 5"/>
          <p:cNvSpPr>
            <a:spLocks noGrp="1"/>
          </p:cNvSpPr>
          <p:nvPr>
            <p:ph type="sldNum" sz="quarter" idx="12"/>
          </p:nvPr>
        </p:nvSpPr>
        <p:spPr>
          <a:xfrm>
            <a:off x="5484036" y="366773"/>
            <a:ext cx="784411" cy="402483"/>
          </a:xfrm>
        </p:spPr>
        <p:txBody>
          <a:bodyPr/>
          <a:lstStyle/>
          <a:p>
            <a:fld id="{CA12D3B5-4665-46C6-8258-FDA52666849C}" type="slidenum">
              <a:rPr lang="de-DE" smtClean="0"/>
              <a:pPr/>
              <a:t>‹Nr.›</a:t>
            </a:fld>
            <a:endParaRPr lang="de-DE" dirty="0"/>
          </a:p>
        </p:txBody>
      </p:sp>
      <p:sp>
        <p:nvSpPr>
          <p:cNvPr id="7" name="Rechteck 6"/>
          <p:cNvSpPr/>
          <p:nvPr userDrawn="1"/>
        </p:nvSpPr>
        <p:spPr>
          <a:xfrm>
            <a:off x="6285600" y="489600"/>
            <a:ext cx="18000" cy="162000"/>
          </a:xfrm>
          <a:prstGeom prst="rect">
            <a:avLst/>
          </a:prstGeom>
          <a:solidFill>
            <a:srgbClr val="5D9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Bildplatzhalter 8"/>
          <p:cNvSpPr>
            <a:spLocks noGrp="1"/>
          </p:cNvSpPr>
          <p:nvPr>
            <p:ph type="pic" sz="quarter" idx="14"/>
          </p:nvPr>
        </p:nvSpPr>
        <p:spPr>
          <a:xfrm>
            <a:off x="491706" y="3886201"/>
            <a:ext cx="4854199" cy="3168316"/>
          </a:xfrm>
          <a:solidFill>
            <a:schemeClr val="bg1">
              <a:lumMod val="95000"/>
            </a:schemeClr>
          </a:solidFill>
        </p:spPr>
        <p:txBody>
          <a:bodyPr/>
          <a:lstStyle/>
          <a:p>
            <a:endParaRPr lang="de-DE"/>
          </a:p>
        </p:txBody>
      </p:sp>
    </p:spTree>
    <p:extLst>
      <p:ext uri="{BB962C8B-B14F-4D97-AF65-F5344CB8AC3E}">
        <p14:creationId xmlns:p14="http://schemas.microsoft.com/office/powerpoint/2010/main" val="2450388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87176" y="1605761"/>
            <a:ext cx="9131047" cy="1461188"/>
          </a:xfrm>
          <a:prstGeom prst="rect">
            <a:avLst/>
          </a:prstGeom>
        </p:spPr>
        <p:txBody>
          <a:bodyPr vert="horz" lIns="0" tIns="0" rIns="0" bIns="0" rtlCol="0" anchor="t" anchorCtr="0">
            <a:normAutofit/>
          </a:bodyPr>
          <a:lstStyle/>
          <a:p>
            <a:r>
              <a:rPr lang="de-DE" dirty="0" smtClean="0"/>
              <a:t>Titelmasterformat </a:t>
            </a:r>
            <a:br>
              <a:rPr lang="de-DE" dirty="0" smtClean="0"/>
            </a:br>
            <a:r>
              <a:rPr lang="de-DE" dirty="0" smtClean="0"/>
              <a:t>durch </a:t>
            </a:r>
            <a:r>
              <a:rPr lang="de-DE" dirty="0" err="1" smtClean="0"/>
              <a:t>KlickeN</a:t>
            </a:r>
            <a:r>
              <a:rPr lang="de-DE" dirty="0" smtClean="0"/>
              <a:t> bearbeiten</a:t>
            </a:r>
            <a:br>
              <a:rPr lang="de-DE" dirty="0" smtClean="0"/>
            </a:br>
            <a:endParaRPr lang="de-DE" dirty="0"/>
          </a:p>
        </p:txBody>
      </p:sp>
      <p:sp>
        <p:nvSpPr>
          <p:cNvPr id="3" name="Textplatzhalter 2"/>
          <p:cNvSpPr>
            <a:spLocks noGrp="1"/>
          </p:cNvSpPr>
          <p:nvPr>
            <p:ph type="body" idx="1"/>
          </p:nvPr>
        </p:nvSpPr>
        <p:spPr>
          <a:xfrm>
            <a:off x="887176" y="3060064"/>
            <a:ext cx="9221689" cy="3781449"/>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1232649" y="366773"/>
            <a:ext cx="2405658" cy="402483"/>
          </a:xfrm>
          <a:prstGeom prst="rect">
            <a:avLst/>
          </a:prstGeom>
        </p:spPr>
        <p:txBody>
          <a:bodyPr vert="horz" lIns="91440" tIns="45720" rIns="91440" bIns="45720" rtlCol="0" anchor="ctr"/>
          <a:lstStyle>
            <a:lvl1pPr algn="l">
              <a:defRPr sz="1400">
                <a:solidFill>
                  <a:srgbClr val="5D9E4A"/>
                </a:solidFill>
                <a:latin typeface="Arial" panose="020B0604020202020204" pitchFamily="34" charset="0"/>
                <a:cs typeface="Arial" panose="020B0604020202020204" pitchFamily="34" charset="0"/>
              </a:defRPr>
            </a:lvl1pPr>
          </a:lstStyle>
          <a:p>
            <a:fld id="{08EBA6FC-626D-4E86-A3D3-1854EB3BE68C}" type="datetime1">
              <a:rPr lang="de-DE" smtClean="0"/>
              <a:pPr/>
              <a:t>14.05.2021</a:t>
            </a:fld>
            <a:endParaRPr lang="de-DE" dirty="0"/>
          </a:p>
        </p:txBody>
      </p:sp>
      <p:sp>
        <p:nvSpPr>
          <p:cNvPr id="6" name="Foliennummernplatzhalter 5"/>
          <p:cNvSpPr>
            <a:spLocks noGrp="1"/>
          </p:cNvSpPr>
          <p:nvPr>
            <p:ph type="sldNum" sz="quarter" idx="4"/>
          </p:nvPr>
        </p:nvSpPr>
        <p:spPr>
          <a:xfrm>
            <a:off x="407323" y="366773"/>
            <a:ext cx="784411" cy="402483"/>
          </a:xfrm>
          <a:prstGeom prst="rect">
            <a:avLst/>
          </a:prstGeom>
        </p:spPr>
        <p:txBody>
          <a:bodyPr vert="horz" lIns="91440" tIns="45720" rIns="91440" bIns="45720" rtlCol="0" anchor="ctr"/>
          <a:lstStyle>
            <a:lvl1pPr algn="r">
              <a:defRPr sz="1400" b="1">
                <a:solidFill>
                  <a:srgbClr val="5D9E4A"/>
                </a:solidFill>
                <a:latin typeface="Arial" panose="020B0604020202020204" pitchFamily="34" charset="0"/>
                <a:cs typeface="Arial" panose="020B0604020202020204" pitchFamily="34" charset="0"/>
              </a:defRPr>
            </a:lvl1pPr>
          </a:lstStyle>
          <a:p>
            <a:fld id="{CA12D3B5-4665-46C6-8258-FDA52666849C}" type="slidenum">
              <a:rPr lang="de-DE" smtClean="0"/>
              <a:pPr/>
              <a:t>‹Nr.›</a:t>
            </a:fld>
            <a:endParaRPr lang="de-DE" dirty="0"/>
          </a:p>
        </p:txBody>
      </p:sp>
      <p:sp>
        <p:nvSpPr>
          <p:cNvPr id="7" name="Rechteck 6"/>
          <p:cNvSpPr/>
          <p:nvPr userDrawn="1"/>
        </p:nvSpPr>
        <p:spPr>
          <a:xfrm>
            <a:off x="88899" y="95249"/>
            <a:ext cx="10515601" cy="7378701"/>
          </a:xfrm>
          <a:prstGeom prst="rect">
            <a:avLst/>
          </a:prstGeom>
          <a:noFill/>
          <a:ln w="190500" cmpd="sng">
            <a:solidFill>
              <a:srgbClr val="193C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60241" y="398355"/>
            <a:ext cx="1434571" cy="776696"/>
          </a:xfrm>
          <a:prstGeom prst="rect">
            <a:avLst/>
          </a:prstGeom>
        </p:spPr>
      </p:pic>
    </p:spTree>
    <p:extLst>
      <p:ext uri="{BB962C8B-B14F-4D97-AF65-F5344CB8AC3E}">
        <p14:creationId xmlns:p14="http://schemas.microsoft.com/office/powerpoint/2010/main" val="241899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hf hdr="0" ftr="0"/>
  <p:txStyles>
    <p:titleStyle>
      <a:lvl1pPr algn="l" defTabSz="801929" rtl="0" eaLnBrk="1" latinLnBrk="0" hangingPunct="1">
        <a:lnSpc>
          <a:spcPts val="3800"/>
        </a:lnSpc>
        <a:spcBef>
          <a:spcPct val="0"/>
        </a:spcBef>
        <a:buNone/>
        <a:defRPr sz="3600" b="1" i="0" kern="1200" cap="all" baseline="0">
          <a:solidFill>
            <a:srgbClr val="5D9E4A"/>
          </a:solidFill>
          <a:latin typeface="Arial" panose="020B0604020202020204" pitchFamily="34" charset="0"/>
          <a:ea typeface="+mj-ea"/>
          <a:cs typeface="Arial" panose="020B0604020202020204" pitchFamily="34" charset="0"/>
        </a:defRPr>
      </a:lvl1pPr>
    </p:titleStyle>
    <p:bodyStyle>
      <a:lvl1pPr marL="0" indent="0" algn="l" defTabSz="801929" rtl="0" eaLnBrk="1" latinLnBrk="0" hangingPunct="1">
        <a:lnSpc>
          <a:spcPts val="2600"/>
        </a:lnSpc>
        <a:spcBef>
          <a:spcPts val="0"/>
        </a:spcBef>
        <a:spcAft>
          <a:spcPts val="600"/>
        </a:spcAft>
        <a:buFontTx/>
        <a:buNone/>
        <a:defRPr sz="2100" kern="1200">
          <a:solidFill>
            <a:srgbClr val="193C75"/>
          </a:solidFill>
          <a:latin typeface="Arial" panose="020B0604020202020204" pitchFamily="34" charset="0"/>
          <a:ea typeface="+mn-ea"/>
          <a:cs typeface="Arial" panose="020B0604020202020204" pitchFamily="34" charset="0"/>
        </a:defRPr>
      </a:lvl1pPr>
      <a:lvl2pPr marL="0" indent="216000" algn="l" defTabSz="801929" rtl="0" eaLnBrk="1" latinLnBrk="0" hangingPunct="1">
        <a:lnSpc>
          <a:spcPts val="2600"/>
        </a:lnSpc>
        <a:spcBef>
          <a:spcPts val="0"/>
        </a:spcBef>
        <a:spcAft>
          <a:spcPts val="500"/>
        </a:spcAft>
        <a:buFont typeface="Tahoma" panose="020B0604030504040204" pitchFamily="34" charset="0"/>
        <a:buChar char="»"/>
        <a:defRPr sz="2100" kern="1200">
          <a:solidFill>
            <a:srgbClr val="193C75"/>
          </a:solidFill>
          <a:latin typeface="Arial" panose="020B0604020202020204" pitchFamily="34" charset="0"/>
          <a:ea typeface="+mn-ea"/>
          <a:cs typeface="Arial" panose="020B0604020202020204" pitchFamily="34" charset="0"/>
        </a:defRPr>
      </a:lvl2pPr>
      <a:lvl3pPr marL="1002411" indent="-198000" algn="l" defTabSz="801929" rtl="0" eaLnBrk="1" latinLnBrk="0" hangingPunct="1">
        <a:lnSpc>
          <a:spcPts val="2400"/>
        </a:lnSpc>
        <a:spcBef>
          <a:spcPts val="0"/>
        </a:spcBef>
        <a:spcAft>
          <a:spcPts val="400"/>
        </a:spcAft>
        <a:buFont typeface="Tahoma" panose="020B0604030504040204" pitchFamily="34" charset="0"/>
        <a:buChar char="»"/>
        <a:defRPr sz="1900" kern="1200">
          <a:solidFill>
            <a:srgbClr val="193C75"/>
          </a:solidFill>
          <a:latin typeface="Arial" panose="020B0604020202020204" pitchFamily="34" charset="0"/>
          <a:ea typeface="+mn-ea"/>
          <a:cs typeface="Arial" panose="020B0604020202020204" pitchFamily="34" charset="0"/>
        </a:defRPr>
      </a:lvl3pPr>
      <a:lvl4pPr marL="1403375" indent="-198000" algn="l" defTabSz="801929" rtl="0" eaLnBrk="1" latinLnBrk="0" hangingPunct="1">
        <a:lnSpc>
          <a:spcPts val="2400"/>
        </a:lnSpc>
        <a:spcBef>
          <a:spcPts val="0"/>
        </a:spcBef>
        <a:spcAft>
          <a:spcPts val="400"/>
        </a:spcAft>
        <a:buFont typeface="Tahoma" panose="020B0604030504040204" pitchFamily="34" charset="0"/>
        <a:buChar char="»"/>
        <a:defRPr sz="1900" kern="1200">
          <a:solidFill>
            <a:srgbClr val="5D9E4A"/>
          </a:solidFill>
          <a:latin typeface="Arial" panose="020B0604020202020204" pitchFamily="34" charset="0"/>
          <a:ea typeface="+mn-ea"/>
          <a:cs typeface="Arial" panose="020B0604020202020204" pitchFamily="34" charset="0"/>
        </a:defRPr>
      </a:lvl4pPr>
      <a:lvl5pPr marL="252000" indent="-216000" algn="l" defTabSz="801929" rtl="0" eaLnBrk="1" latinLnBrk="0" hangingPunct="1">
        <a:lnSpc>
          <a:spcPts val="2600"/>
        </a:lnSpc>
        <a:spcBef>
          <a:spcPts val="0"/>
        </a:spcBef>
        <a:spcAft>
          <a:spcPts val="600"/>
        </a:spcAft>
        <a:buFont typeface="Tahoma" panose="020B0604030504040204" pitchFamily="34" charset="0"/>
        <a:buChar char="»"/>
        <a:defRPr sz="2100" kern="1200">
          <a:solidFill>
            <a:schemeClr val="tx1"/>
          </a:solidFill>
          <a:latin typeface="Arial" panose="020B0604020202020204" pitchFamily="34" charset="0"/>
          <a:ea typeface="+mn-ea"/>
          <a:cs typeface="Arial" panose="020B0604020202020204" pitchFamily="34" charset="0"/>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89290" y="1591529"/>
            <a:ext cx="4829884" cy="4136031"/>
          </a:xfrm>
        </p:spPr>
        <p:txBody>
          <a:bodyPr/>
          <a:lstStyle/>
          <a:p>
            <a:r>
              <a:rPr lang="de-DE" sz="2800" cap="none" dirty="0" smtClean="0"/>
              <a:t>Online-Anliegerversammlung</a:t>
            </a:r>
            <a:br>
              <a:rPr lang="de-DE" sz="2800" cap="none" dirty="0" smtClean="0"/>
            </a:br>
            <a:r>
              <a:rPr lang="de-DE" sz="2800" cap="none" dirty="0" smtClean="0"/>
              <a:t>zum Ausbau der Straße </a:t>
            </a:r>
            <a:br>
              <a:rPr lang="de-DE" sz="2800" cap="none" dirty="0" smtClean="0"/>
            </a:br>
            <a:r>
              <a:rPr lang="de-DE" sz="2800" cap="none" dirty="0" smtClean="0"/>
              <a:t>„Am Rosendahl“</a:t>
            </a:r>
            <a:br>
              <a:rPr lang="de-DE" sz="2800" cap="none" dirty="0" smtClean="0"/>
            </a:br>
            <a:r>
              <a:rPr lang="de-DE" sz="2800" cap="none" dirty="0" smtClean="0"/>
              <a:t>inkl. Erneuerung von Kanälen und Grundstücksanschlüssen</a:t>
            </a:r>
            <a:endParaRPr lang="de-DE" sz="2800" cap="none" dirty="0"/>
          </a:p>
        </p:txBody>
      </p:sp>
      <p:sp>
        <p:nvSpPr>
          <p:cNvPr id="5" name="Foliennummernplatzhalter 4"/>
          <p:cNvSpPr>
            <a:spLocks noGrp="1"/>
          </p:cNvSpPr>
          <p:nvPr>
            <p:ph type="sldNum" sz="quarter" idx="4294967295"/>
          </p:nvPr>
        </p:nvSpPr>
        <p:spPr>
          <a:xfrm>
            <a:off x="-3434427" y="366773"/>
            <a:ext cx="784411" cy="402483"/>
          </a:xfrm>
        </p:spPr>
        <p:txBody>
          <a:bodyPr/>
          <a:lstStyle/>
          <a:p>
            <a:fld id="{CA12D3B5-4665-46C6-8258-FDA52666849C}" type="slidenum">
              <a:rPr lang="de-DE" smtClean="0"/>
              <a:pPr/>
              <a:t>1</a:t>
            </a:fld>
            <a:endParaRPr lang="de-DE" dirty="0"/>
          </a:p>
        </p:txBody>
      </p:sp>
    </p:spTree>
    <p:extLst>
      <p:ext uri="{BB962C8B-B14F-4D97-AF65-F5344CB8AC3E}">
        <p14:creationId xmlns:p14="http://schemas.microsoft.com/office/powerpoint/2010/main" val="267162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651196"/>
          </a:xfrm>
        </p:spPr>
        <p:txBody>
          <a:bodyPr/>
          <a:lstStyle/>
          <a:p>
            <a:r>
              <a:rPr lang="de-DE" cap="none" dirty="0" err="1"/>
              <a:t>STRAßENAUSBAUBEITRAG</a:t>
            </a:r>
            <a:endParaRPr lang="de-DE" dirty="0"/>
          </a:p>
        </p:txBody>
      </p:sp>
      <p:sp>
        <p:nvSpPr>
          <p:cNvPr id="3" name="Inhaltsplatzhalter 2"/>
          <p:cNvSpPr>
            <a:spLocks noGrp="1"/>
          </p:cNvSpPr>
          <p:nvPr>
            <p:ph idx="1"/>
          </p:nvPr>
        </p:nvSpPr>
        <p:spPr>
          <a:xfrm>
            <a:off x="733530" y="2029767"/>
            <a:ext cx="9455499" cy="4843306"/>
          </a:xfrm>
        </p:spPr>
        <p:txBody>
          <a:bodyPr/>
          <a:lstStyle/>
          <a:p>
            <a:pPr>
              <a:spcBef>
                <a:spcPts val="600"/>
              </a:spcBef>
              <a:tabLst>
                <a:tab pos="3584575" algn="dec"/>
                <a:tab pos="3948113" algn="l"/>
                <a:tab pos="4217988" algn="l"/>
                <a:tab pos="4302125" algn="l"/>
                <a:tab pos="4395788" algn="l"/>
              </a:tabLst>
            </a:pPr>
            <a:r>
              <a:rPr lang="de-DE" sz="2800" b="1" dirty="0" smtClean="0"/>
              <a:t>Berechnungsformel</a:t>
            </a:r>
          </a:p>
          <a:p>
            <a:pPr>
              <a:spcBef>
                <a:spcPts val="600"/>
              </a:spcBef>
              <a:tabLst>
                <a:tab pos="3584575" algn="dec"/>
                <a:tab pos="3948113" algn="l"/>
                <a:tab pos="4217988" algn="l"/>
                <a:tab pos="4302125" algn="l"/>
                <a:tab pos="4395788" algn="l"/>
              </a:tabLst>
            </a:pPr>
            <a:endParaRPr lang="de-DE" sz="2800" b="1" dirty="0" smtClean="0"/>
          </a:p>
          <a:p>
            <a:pPr lvl="0"/>
            <a:r>
              <a:rPr lang="de-DE" dirty="0" smtClean="0"/>
              <a:t>1. Fläche </a:t>
            </a:r>
            <a:r>
              <a:rPr lang="de-DE" dirty="0"/>
              <a:t>des Grundstücks A x (Faktor </a:t>
            </a:r>
            <a:r>
              <a:rPr lang="de-DE" dirty="0" err="1"/>
              <a:t>Geschosszahl</a:t>
            </a:r>
            <a:r>
              <a:rPr lang="de-DE" dirty="0"/>
              <a:t> + Faktor Nutzungsart) </a:t>
            </a:r>
          </a:p>
          <a:p>
            <a:r>
              <a:rPr lang="de-DE" dirty="0" smtClean="0"/>
              <a:t>    = </a:t>
            </a:r>
            <a:r>
              <a:rPr lang="de-DE" dirty="0"/>
              <a:t>Verrechnungseinheit (VE) für Grundstück A</a:t>
            </a:r>
          </a:p>
          <a:p>
            <a:pPr lvl="0"/>
            <a:r>
              <a:rPr lang="de-DE" dirty="0" smtClean="0"/>
              <a:t>2. Bilden </a:t>
            </a:r>
            <a:r>
              <a:rPr lang="de-DE" dirty="0"/>
              <a:t>der Summe </a:t>
            </a:r>
            <a:r>
              <a:rPr lang="de-DE" u="sng" dirty="0"/>
              <a:t>aller</a:t>
            </a:r>
            <a:r>
              <a:rPr lang="de-DE" dirty="0"/>
              <a:t> VE im Abrechnungsgebiet „Am Rosendahl“ </a:t>
            </a:r>
            <a:endParaRPr lang="de-DE" dirty="0" smtClean="0"/>
          </a:p>
          <a:p>
            <a:pPr lvl="0"/>
            <a:r>
              <a:rPr lang="de-DE" dirty="0"/>
              <a:t> </a:t>
            </a:r>
            <a:r>
              <a:rPr lang="de-DE" dirty="0" smtClean="0"/>
              <a:t>  (</a:t>
            </a:r>
            <a:r>
              <a:rPr lang="de-DE" dirty="0"/>
              <a:t>von Grundstück A bis …)</a:t>
            </a:r>
          </a:p>
          <a:p>
            <a:pPr lvl="0"/>
            <a:r>
              <a:rPr lang="de-DE" dirty="0" smtClean="0"/>
              <a:t>3. Umlagefähige </a:t>
            </a:r>
            <a:r>
              <a:rPr lang="de-DE" dirty="0"/>
              <a:t>Kosten / Summe aller VE (Grundstücke A bis …) </a:t>
            </a:r>
          </a:p>
          <a:p>
            <a:r>
              <a:rPr lang="de-DE" dirty="0" smtClean="0"/>
              <a:t>    = </a:t>
            </a:r>
            <a:r>
              <a:rPr lang="de-DE" dirty="0"/>
              <a:t>Straßenausbaubeitrag je VE</a:t>
            </a:r>
          </a:p>
          <a:p>
            <a:pPr lvl="0"/>
            <a:r>
              <a:rPr lang="de-DE" dirty="0" smtClean="0"/>
              <a:t>4. Straßenausbaubeitrag </a:t>
            </a:r>
            <a:r>
              <a:rPr lang="de-DE" dirty="0"/>
              <a:t>je VE x VE des Grundstücks A </a:t>
            </a:r>
          </a:p>
          <a:p>
            <a:r>
              <a:rPr lang="de-DE" dirty="0" smtClean="0"/>
              <a:t>    = </a:t>
            </a:r>
            <a:r>
              <a:rPr lang="de-DE" dirty="0"/>
              <a:t>Straßenausbaubeitrag für das Grundstück A</a:t>
            </a:r>
          </a:p>
          <a:p>
            <a:r>
              <a:rPr lang="de-DE" dirty="0"/>
              <a:t> </a:t>
            </a:r>
          </a:p>
          <a:p>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10</a:t>
            </a:fld>
            <a:endParaRPr lang="de-DE" dirty="0"/>
          </a:p>
        </p:txBody>
      </p:sp>
    </p:spTree>
    <p:extLst>
      <p:ext uri="{BB962C8B-B14F-4D97-AF65-F5344CB8AC3E}">
        <p14:creationId xmlns:p14="http://schemas.microsoft.com/office/powerpoint/2010/main" val="35820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651196"/>
          </a:xfrm>
        </p:spPr>
        <p:txBody>
          <a:bodyPr/>
          <a:lstStyle/>
          <a:p>
            <a:r>
              <a:rPr lang="de-DE" cap="none" dirty="0" err="1"/>
              <a:t>STRAßENAUSBAUBEITRAG</a:t>
            </a:r>
            <a:endParaRPr lang="de-DE" dirty="0"/>
          </a:p>
        </p:txBody>
      </p:sp>
      <p:sp>
        <p:nvSpPr>
          <p:cNvPr id="3" name="Inhaltsplatzhalter 2"/>
          <p:cNvSpPr>
            <a:spLocks noGrp="1"/>
          </p:cNvSpPr>
          <p:nvPr>
            <p:ph idx="1"/>
          </p:nvPr>
        </p:nvSpPr>
        <p:spPr>
          <a:xfrm>
            <a:off x="733530" y="2029767"/>
            <a:ext cx="9455499" cy="4843306"/>
          </a:xfrm>
        </p:spPr>
        <p:txBody>
          <a:bodyPr/>
          <a:lstStyle/>
          <a:p>
            <a:pPr>
              <a:spcBef>
                <a:spcPts val="600"/>
              </a:spcBef>
              <a:tabLst>
                <a:tab pos="3584575" algn="dec"/>
                <a:tab pos="3948113" algn="l"/>
                <a:tab pos="4217988" algn="l"/>
                <a:tab pos="4302125" algn="l"/>
                <a:tab pos="4395788" algn="l"/>
              </a:tabLst>
            </a:pPr>
            <a:r>
              <a:rPr lang="de-DE" sz="2800" b="1" dirty="0" smtClean="0"/>
              <a:t>Beispielrechnung </a:t>
            </a:r>
          </a:p>
          <a:p>
            <a:pPr>
              <a:spcBef>
                <a:spcPts val="600"/>
              </a:spcBef>
              <a:tabLst>
                <a:tab pos="3584575" algn="dec"/>
                <a:tab pos="3948113" algn="l"/>
                <a:tab pos="4217988" algn="l"/>
                <a:tab pos="4302125" algn="l"/>
                <a:tab pos="4395788" algn="l"/>
              </a:tabLst>
            </a:pPr>
            <a:r>
              <a:rPr lang="de-DE" sz="2000" b="1" dirty="0" smtClean="0"/>
              <a:t>(sh. Anschreiben: Anlage Berechnung Straßenausbaubeiträge – </a:t>
            </a:r>
            <a:r>
              <a:rPr lang="de-DE" sz="2000" b="1" dirty="0"/>
              <a:t>B</a:t>
            </a:r>
            <a:r>
              <a:rPr lang="de-DE" sz="2000" b="1" dirty="0" smtClean="0"/>
              <a:t>eispiel 3)</a:t>
            </a:r>
          </a:p>
          <a:p>
            <a:pPr algn="just"/>
            <a:endParaRPr lang="de-DE" b="1" dirty="0" smtClean="0"/>
          </a:p>
          <a:p>
            <a:pPr algn="just"/>
            <a:r>
              <a:rPr lang="de-DE" b="1" dirty="0" smtClean="0"/>
              <a:t>Sachverhalt:</a:t>
            </a:r>
          </a:p>
          <a:p>
            <a:pPr algn="just"/>
            <a:r>
              <a:rPr lang="de-DE" dirty="0" smtClean="0"/>
              <a:t>Herr </a:t>
            </a:r>
            <a:r>
              <a:rPr lang="de-DE" dirty="0"/>
              <a:t>Schulz ist Eigentümer eines Hauses in der Straße „Am Rosendahl“. Er wohnt auf einem 1.000 Quadratmeter großen Grundstück in einem zweigeschossigen Haus. Das Grundstück wird gewerblich genutzt. Der Anliegeranteil beträgt nach der aktuellen </a:t>
            </a:r>
            <a:r>
              <a:rPr lang="de-DE" u="sng" dirty="0"/>
              <a:t>Kostenschätzung</a:t>
            </a:r>
            <a:r>
              <a:rPr lang="de-DE" dirty="0"/>
              <a:t> des Planungsbüros gerundet ca. 610.000 €. Die Summe der VE aller Grundstücke im Abrechnungsgebiet ergibt nach dem aktuellen Stand ca. 75.000 VE.</a:t>
            </a:r>
          </a:p>
          <a:p>
            <a:r>
              <a:rPr lang="de-DE" dirty="0"/>
              <a:t> </a:t>
            </a:r>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11</a:t>
            </a:fld>
            <a:endParaRPr lang="de-DE" dirty="0"/>
          </a:p>
        </p:txBody>
      </p:sp>
    </p:spTree>
    <p:extLst>
      <p:ext uri="{BB962C8B-B14F-4D97-AF65-F5344CB8AC3E}">
        <p14:creationId xmlns:p14="http://schemas.microsoft.com/office/powerpoint/2010/main" val="240638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651196"/>
          </a:xfrm>
        </p:spPr>
        <p:txBody>
          <a:bodyPr/>
          <a:lstStyle/>
          <a:p>
            <a:r>
              <a:rPr lang="de-DE" cap="none" dirty="0" err="1"/>
              <a:t>STRAßENAUSBAUBEITRAG</a:t>
            </a:r>
            <a:endParaRPr lang="de-DE" dirty="0"/>
          </a:p>
        </p:txBody>
      </p:sp>
      <p:sp>
        <p:nvSpPr>
          <p:cNvPr id="3" name="Inhaltsplatzhalter 2"/>
          <p:cNvSpPr>
            <a:spLocks noGrp="1"/>
          </p:cNvSpPr>
          <p:nvPr>
            <p:ph idx="1"/>
          </p:nvPr>
        </p:nvSpPr>
        <p:spPr>
          <a:xfrm>
            <a:off x="733530" y="2029767"/>
            <a:ext cx="9455499" cy="4843306"/>
          </a:xfrm>
        </p:spPr>
        <p:txBody>
          <a:bodyPr/>
          <a:lstStyle/>
          <a:p>
            <a:pPr>
              <a:spcBef>
                <a:spcPts val="600"/>
              </a:spcBef>
              <a:tabLst>
                <a:tab pos="3584575" algn="dec"/>
                <a:tab pos="3948113" algn="l"/>
                <a:tab pos="4217988" algn="l"/>
                <a:tab pos="4302125" algn="l"/>
                <a:tab pos="4395788" algn="l"/>
              </a:tabLst>
            </a:pPr>
            <a:r>
              <a:rPr lang="de-DE" b="1" dirty="0" smtClean="0"/>
              <a:t>Berechnung</a:t>
            </a:r>
            <a:r>
              <a:rPr lang="de-DE" b="1" dirty="0"/>
              <a:t>:</a:t>
            </a:r>
            <a:endParaRPr lang="de-DE" dirty="0"/>
          </a:p>
          <a:p>
            <a:pPr lvl="0"/>
            <a:r>
              <a:rPr lang="de-DE" dirty="0"/>
              <a:t>1.000 qm x (1,3 (Faktor </a:t>
            </a:r>
            <a:r>
              <a:rPr lang="de-DE" dirty="0" err="1"/>
              <a:t>Geschosszahl</a:t>
            </a:r>
            <a:r>
              <a:rPr lang="de-DE" dirty="0"/>
              <a:t>) + 0,3 (Faktor Nutzungsart)) </a:t>
            </a:r>
          </a:p>
          <a:p>
            <a:r>
              <a:rPr lang="de-DE" dirty="0"/>
              <a:t>= 1.000 qm x 1,6 = 1.600 VE</a:t>
            </a:r>
          </a:p>
          <a:p>
            <a:pPr lvl="0"/>
            <a:r>
              <a:rPr lang="de-DE" dirty="0"/>
              <a:t>Summe VE </a:t>
            </a:r>
            <a:r>
              <a:rPr lang="de-DE" u="sng" dirty="0"/>
              <a:t>aller</a:t>
            </a:r>
            <a:r>
              <a:rPr lang="de-DE" dirty="0"/>
              <a:t> Grundstücke = 75.000 VE</a:t>
            </a:r>
          </a:p>
          <a:p>
            <a:pPr lvl="0"/>
            <a:r>
              <a:rPr lang="de-DE" dirty="0"/>
              <a:t>610.000 € / 75.000 VE = 8,13 € pro VE</a:t>
            </a:r>
          </a:p>
          <a:p>
            <a:pPr lvl="0"/>
            <a:r>
              <a:rPr lang="de-DE" dirty="0"/>
              <a:t>8,13 € pro VE x 1.600 VE = 13.008 €</a:t>
            </a:r>
          </a:p>
          <a:p>
            <a:r>
              <a:rPr lang="de-DE" dirty="0"/>
              <a:t> </a:t>
            </a:r>
          </a:p>
          <a:p>
            <a:r>
              <a:rPr lang="de-DE" dirty="0"/>
              <a:t>Nach der Kostenschätzung ergibt sich für Herrn Schulz ein </a:t>
            </a:r>
            <a:r>
              <a:rPr lang="de-DE" b="1" i="1" dirty="0"/>
              <a:t>voraussichtlicher</a:t>
            </a:r>
            <a:r>
              <a:rPr lang="de-DE" i="1" dirty="0"/>
              <a:t> </a:t>
            </a:r>
            <a:r>
              <a:rPr lang="de-DE" b="1" i="1" dirty="0"/>
              <a:t>geschätzter</a:t>
            </a:r>
            <a:r>
              <a:rPr lang="de-DE" dirty="0"/>
              <a:t> Straßenausbaubeitrag von 13.008 €</a:t>
            </a:r>
            <a:r>
              <a:rPr lang="de-DE" dirty="0" smtClean="0"/>
              <a:t>.</a:t>
            </a:r>
          </a:p>
          <a:p>
            <a:endParaRPr lang="de-DE" dirty="0"/>
          </a:p>
          <a:p>
            <a:r>
              <a:rPr lang="de-DE" dirty="0" smtClean="0"/>
              <a:t>Hinzu kommen noch die Kosten für den zu erneuernden </a:t>
            </a:r>
            <a:r>
              <a:rPr lang="de-DE" dirty="0" err="1" smtClean="0"/>
              <a:t>Grundstücksanschluss</a:t>
            </a:r>
            <a:endParaRPr lang="de-DE" dirty="0"/>
          </a:p>
          <a:p>
            <a:r>
              <a:rPr lang="de-DE" dirty="0"/>
              <a:t> </a:t>
            </a:r>
          </a:p>
          <a:p>
            <a:r>
              <a:rPr lang="de-DE" dirty="0"/>
              <a:t> </a:t>
            </a:r>
          </a:p>
          <a:p>
            <a:endParaRPr lang="de-DE" dirty="0"/>
          </a:p>
          <a:p>
            <a:pPr algn="just"/>
            <a:endParaRPr lang="de-DE" dirty="0"/>
          </a:p>
          <a:p>
            <a:r>
              <a:rPr lang="de-DE" dirty="0"/>
              <a:t> </a:t>
            </a:r>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12</a:t>
            </a:fld>
            <a:endParaRPr lang="de-DE" dirty="0"/>
          </a:p>
        </p:txBody>
      </p:sp>
    </p:spTree>
    <p:extLst>
      <p:ext uri="{BB962C8B-B14F-4D97-AF65-F5344CB8AC3E}">
        <p14:creationId xmlns:p14="http://schemas.microsoft.com/office/powerpoint/2010/main" val="272175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7176" y="1137411"/>
            <a:ext cx="7703574" cy="1229271"/>
          </a:xfrm>
        </p:spPr>
        <p:txBody>
          <a:bodyPr/>
          <a:lstStyle/>
          <a:p>
            <a:r>
              <a:rPr lang="de-DE" cap="none" dirty="0" smtClean="0"/>
              <a:t>Besonderheit zur Abrechnung von KAG Beiträgen </a:t>
            </a:r>
            <a:endParaRPr lang="de-DE" cap="none" dirty="0"/>
          </a:p>
        </p:txBody>
      </p:sp>
      <p:sp>
        <p:nvSpPr>
          <p:cNvPr id="3" name="Inhaltsplatzhalter 2"/>
          <p:cNvSpPr>
            <a:spLocks noGrp="1"/>
          </p:cNvSpPr>
          <p:nvPr>
            <p:ph idx="1"/>
          </p:nvPr>
        </p:nvSpPr>
        <p:spPr>
          <a:xfrm>
            <a:off x="736569" y="2366682"/>
            <a:ext cx="9301853" cy="2958353"/>
          </a:xfrm>
        </p:spPr>
        <p:txBody>
          <a:bodyPr/>
          <a:lstStyle/>
          <a:p>
            <a:pPr marL="342900" indent="-342900">
              <a:buFontTx/>
              <a:buChar char="-"/>
            </a:pPr>
            <a:r>
              <a:rPr lang="de-DE" dirty="0" smtClean="0"/>
              <a:t>Ergänzung des § 8 Kommunalabgabengesetz NRW um den neuen § 8a </a:t>
            </a:r>
            <a:r>
              <a:rPr lang="de-DE" dirty="0"/>
              <a:t>Kommunalabgabengesetz NRW </a:t>
            </a:r>
            <a:r>
              <a:rPr lang="de-DE" dirty="0" smtClean="0"/>
              <a:t>(KAG NRW)</a:t>
            </a:r>
          </a:p>
          <a:p>
            <a:pPr marL="342900" indent="-342900">
              <a:buFontTx/>
              <a:buChar char="-"/>
            </a:pPr>
            <a:r>
              <a:rPr lang="de-DE" dirty="0" smtClean="0"/>
              <a:t>mögliche Förderung durch Land NRW:  </a:t>
            </a:r>
            <a:r>
              <a:rPr lang="de-DE" b="1" dirty="0" smtClean="0"/>
              <a:t>50 % der Anliegerbeiträge</a:t>
            </a:r>
          </a:p>
          <a:p>
            <a:pPr marL="342900" indent="-342900">
              <a:buFontTx/>
              <a:buChar char="-"/>
            </a:pPr>
            <a:r>
              <a:rPr lang="de-DE" dirty="0" smtClean="0"/>
              <a:t>Antragstellung Förderung nach Vorlage der geprüften Schlussrechnung</a:t>
            </a:r>
          </a:p>
          <a:p>
            <a:pPr marL="342900" indent="-342900">
              <a:buFontTx/>
              <a:buChar char="-"/>
            </a:pPr>
            <a:r>
              <a:rPr lang="de-DE" dirty="0" smtClean="0"/>
              <a:t>erst nach Vorlage Förderbescheid werden Beitragsbescheide für die Anlieger erlassen</a:t>
            </a:r>
          </a:p>
          <a:p>
            <a:pPr marL="342900" indent="-342900">
              <a:buFontTx/>
              <a:buChar char="-"/>
            </a:pPr>
            <a:endParaRPr lang="de-DE" dirty="0" smtClean="0"/>
          </a:p>
          <a:p>
            <a:pPr marL="342900" indent="-342900">
              <a:buFontTx/>
              <a:buChar char="-"/>
            </a:pPr>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13</a:t>
            </a:fld>
            <a:endParaRPr lang="de-DE" dirty="0"/>
          </a:p>
        </p:txBody>
      </p:sp>
    </p:spTree>
    <p:extLst>
      <p:ext uri="{BB962C8B-B14F-4D97-AF65-F5344CB8AC3E}">
        <p14:creationId xmlns:p14="http://schemas.microsoft.com/office/powerpoint/2010/main" val="24108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1053" y="1137412"/>
            <a:ext cx="7629697" cy="545148"/>
          </a:xfrm>
        </p:spPr>
        <p:txBody>
          <a:bodyPr/>
          <a:lstStyle/>
          <a:p>
            <a:r>
              <a:rPr lang="de-DE" dirty="0" smtClean="0"/>
              <a:t>Kostenübersicht</a:t>
            </a:r>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14</a:t>
            </a:fld>
            <a:endParaRPr lang="de-DE" dirty="0"/>
          </a:p>
        </p:txBody>
      </p:sp>
      <p:sp>
        <p:nvSpPr>
          <p:cNvPr id="7" name="Rectangle 1"/>
          <p:cNvSpPr>
            <a:spLocks noChangeArrowheads="1"/>
          </p:cNvSpPr>
          <p:nvPr/>
        </p:nvSpPr>
        <p:spPr bwMode="auto">
          <a:xfrm>
            <a:off x="-5402495" y="-1"/>
            <a:ext cx="18552817" cy="47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3" name="Inhaltsplatzhalter 2"/>
          <p:cNvSpPr>
            <a:spLocks noGrp="1"/>
          </p:cNvSpPr>
          <p:nvPr>
            <p:ph idx="1"/>
          </p:nvPr>
        </p:nvSpPr>
        <p:spPr/>
        <p:txBody>
          <a:bodyPr/>
          <a:lstStyle/>
          <a:p>
            <a:pPr marR="466344" algn="just" fontAlgn="t">
              <a:spcAft>
                <a:spcPts val="0"/>
              </a:spcAft>
            </a:pPr>
            <a:endParaRPr lang="de-DE" sz="2400" dirty="0"/>
          </a:p>
          <a:p>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846991210"/>
              </p:ext>
            </p:extLst>
          </p:nvPr>
        </p:nvGraphicFramePr>
        <p:xfrm>
          <a:off x="961053" y="1682560"/>
          <a:ext cx="8732685" cy="5501472"/>
        </p:xfrm>
        <a:graphic>
          <a:graphicData uri="http://schemas.openxmlformats.org/drawingml/2006/table">
            <a:tbl>
              <a:tblPr firstRow="1" firstCol="1" bandRow="1"/>
              <a:tblGrid>
                <a:gridCol w="3638171">
                  <a:extLst>
                    <a:ext uri="{9D8B030D-6E8A-4147-A177-3AD203B41FA5}">
                      <a16:colId xmlns:a16="http://schemas.microsoft.com/office/drawing/2014/main" val="2130839691"/>
                    </a:ext>
                  </a:extLst>
                </a:gridCol>
                <a:gridCol w="5094514">
                  <a:extLst>
                    <a:ext uri="{9D8B030D-6E8A-4147-A177-3AD203B41FA5}">
                      <a16:colId xmlns:a16="http://schemas.microsoft.com/office/drawing/2014/main" val="1025208457"/>
                    </a:ext>
                  </a:extLst>
                </a:gridCol>
              </a:tblGrid>
              <a:tr h="396192">
                <a:tc>
                  <a:txBody>
                    <a:bodyPr/>
                    <a:lstStyle/>
                    <a:p>
                      <a:pPr marR="467995" algn="just">
                        <a:spcAft>
                          <a:spcPts val="0"/>
                        </a:spcAft>
                      </a:pPr>
                      <a:r>
                        <a:rPr lang="de-DE" sz="1600" b="1" dirty="0">
                          <a:effectLst/>
                          <a:latin typeface="Arial" panose="020B0604020202020204" pitchFamily="34" charset="0"/>
                          <a:ea typeface="Times New Roman" panose="02020603050405020304" pitchFamily="18" charset="0"/>
                          <a:cs typeface="Arial" panose="020B0604020202020204" pitchFamily="34" charset="0"/>
                        </a:rPr>
                        <a:t>Maßnahme</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R="467995" algn="just">
                        <a:spcAft>
                          <a:spcPts val="0"/>
                        </a:spcAft>
                      </a:pPr>
                      <a:r>
                        <a:rPr lang="de-DE" sz="1600" b="1" dirty="0">
                          <a:effectLst/>
                          <a:latin typeface="Arial" panose="020B0604020202020204" pitchFamily="34" charset="0"/>
                          <a:ea typeface="Times New Roman" panose="02020603050405020304" pitchFamily="18" charset="0"/>
                          <a:cs typeface="Arial" panose="020B0604020202020204" pitchFamily="34" charset="0"/>
                        </a:rPr>
                        <a:t>Kosten</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p>
                      <a:pPr marR="467995" algn="just">
                        <a:spcAft>
                          <a:spcPts val="0"/>
                        </a:spcAft>
                      </a:pPr>
                      <a:r>
                        <a:rPr lang="de-DE" sz="1600" b="1" dirty="0">
                          <a:effectLst/>
                          <a:latin typeface="Arial" panose="020B0604020202020204" pitchFamily="34" charset="0"/>
                          <a:ea typeface="Times New Roman" panose="02020603050405020304" pitchFamily="18" charset="0"/>
                          <a:cs typeface="Arial" panose="020B0604020202020204" pitchFamily="34" charset="0"/>
                        </a:rPr>
                        <a:t> </a:t>
                      </a:r>
                      <a:endParaRPr lang="de-DE" sz="1600" dirty="0">
                        <a:effectLst/>
                        <a:latin typeface="Arial" panose="020B0604020202020204" pitchFamily="34" charset="0"/>
                        <a:ea typeface="Times New Roman" panose="02020603050405020304" pitchFamily="18" charset="0"/>
                        <a:cs typeface="Arial" panose="020B0604020202020204" pitchFamily="34" charset="0"/>
                      </a:endParaRP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8783971"/>
                  </a:ext>
                </a:extLst>
              </a:tr>
              <a:tr h="396192">
                <a:tc>
                  <a:txBody>
                    <a:bodyPr/>
                    <a:lstStyle/>
                    <a:p>
                      <a:pPr marR="467995" algn="just">
                        <a:spcAft>
                          <a:spcPts val="0"/>
                        </a:spcAft>
                      </a:pPr>
                      <a:r>
                        <a:rPr lang="de-DE" sz="1400" b="1" dirty="0">
                          <a:effectLst/>
                          <a:latin typeface="Arial" panose="020B0604020202020204" pitchFamily="34" charset="0"/>
                          <a:ea typeface="Times New Roman" panose="02020603050405020304" pitchFamily="18" charset="0"/>
                          <a:cs typeface="Arial" panose="020B0604020202020204" pitchFamily="34" charset="0"/>
                        </a:rPr>
                        <a:t>Kanalbau</a:t>
                      </a:r>
                      <a:r>
                        <a:rPr lang="de-DE" sz="1400" dirty="0">
                          <a:effectLst/>
                          <a:latin typeface="Arial" panose="020B0604020202020204" pitchFamily="34" charset="0"/>
                          <a:ea typeface="Times New Roman" panose="02020603050405020304" pitchFamily="18" charset="0"/>
                          <a:cs typeface="Arial" panose="020B0604020202020204" pitchFamily="34" charset="0"/>
                        </a:rPr>
                        <a:t>	</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lgn="just">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Keine Kosten</a:t>
                      </a:r>
                    </a:p>
                    <a:p>
                      <a:pPr marR="467995" algn="just">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895157"/>
                  </a:ext>
                </a:extLst>
              </a:tr>
              <a:tr h="792384">
                <a:tc>
                  <a:txBody>
                    <a:bodyPr/>
                    <a:lstStyle/>
                    <a:p>
                      <a:pPr marR="467995">
                        <a:spcAft>
                          <a:spcPts val="0"/>
                        </a:spcAft>
                      </a:pPr>
                      <a:r>
                        <a:rPr lang="de-DE" sz="1400" b="1" dirty="0" err="1">
                          <a:effectLst/>
                          <a:latin typeface="Arial" panose="020B0604020202020204" pitchFamily="34" charset="0"/>
                          <a:ea typeface="Times New Roman" panose="02020603050405020304" pitchFamily="18" charset="0"/>
                          <a:cs typeface="Arial" panose="020B0604020202020204" pitchFamily="34" charset="0"/>
                        </a:rPr>
                        <a:t>Grundstücksanschlussleitung</a:t>
                      </a:r>
                      <a:r>
                        <a:rPr lang="de-DE" sz="1400" b="1" dirty="0">
                          <a:effectLst/>
                          <a:latin typeface="Arial" panose="020B0604020202020204" pitchFamily="34" charset="0"/>
                          <a:ea typeface="Times New Roman" panose="02020603050405020304" pitchFamily="18" charset="0"/>
                          <a:cs typeface="Arial" panose="020B0604020202020204" pitchFamily="34" charset="0"/>
                        </a:rPr>
                        <a:t> </a:t>
                      </a:r>
                      <a:endParaRPr lang="de-DE" sz="1400" b="1" dirty="0" smtClean="0">
                        <a:effectLst/>
                        <a:latin typeface="Arial" panose="020B0604020202020204" pitchFamily="34" charset="0"/>
                        <a:ea typeface="Times New Roman" panose="02020603050405020304" pitchFamily="18" charset="0"/>
                        <a:cs typeface="Arial" panose="020B0604020202020204" pitchFamily="34" charset="0"/>
                      </a:endParaRPr>
                    </a:p>
                    <a:p>
                      <a:pPr marR="467995">
                        <a:spcAft>
                          <a:spcPts val="0"/>
                        </a:spcAft>
                      </a:pPr>
                      <a:r>
                        <a:rPr lang="de-DE" sz="1200" dirty="0" smtClean="0">
                          <a:effectLst/>
                          <a:latin typeface="Arial" panose="020B0604020202020204" pitchFamily="34" charset="0"/>
                          <a:ea typeface="Times New Roman" panose="02020603050405020304" pitchFamily="18" charset="0"/>
                          <a:cs typeface="Arial" panose="020B0604020202020204" pitchFamily="34" charset="0"/>
                        </a:rPr>
                        <a:t>(</a:t>
                      </a:r>
                      <a:r>
                        <a:rPr lang="de-DE" sz="1200" dirty="0">
                          <a:effectLst/>
                          <a:latin typeface="Arial" panose="020B0604020202020204" pitchFamily="34" charset="0"/>
                          <a:ea typeface="Times New Roman" panose="02020603050405020304" pitchFamily="18" charset="0"/>
                          <a:cs typeface="Arial" panose="020B0604020202020204" pitchFamily="34" charset="0"/>
                        </a:rPr>
                        <a:t>vom Hauptkanal bis zur  Grundstücksgrenze, auf städtischem Grund)</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Kostenersatz an die Stadt Oelde auf Grundlage der Unternehmerrechnung</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127553"/>
                  </a:ext>
                </a:extLst>
              </a:tr>
              <a:tr h="594288">
                <a:tc>
                  <a:txBody>
                    <a:bodyPr/>
                    <a:lstStyle/>
                    <a:p>
                      <a:pPr marR="467995">
                        <a:spcAft>
                          <a:spcPts val="0"/>
                        </a:spcAft>
                      </a:pPr>
                      <a:r>
                        <a:rPr lang="de-DE" sz="1400" b="1" dirty="0" err="1">
                          <a:effectLst/>
                          <a:latin typeface="Arial" panose="020B0604020202020204" pitchFamily="34" charset="0"/>
                          <a:ea typeface="Times New Roman" panose="02020603050405020304" pitchFamily="18" charset="0"/>
                          <a:cs typeface="Arial" panose="020B0604020202020204" pitchFamily="34" charset="0"/>
                        </a:rPr>
                        <a:t>Hausanschluss</a:t>
                      </a:r>
                      <a:r>
                        <a:rPr lang="de-DE" sz="1400" b="1" dirty="0">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R="467995">
                        <a:spcAft>
                          <a:spcPts val="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(vom Haus bis zur Grundstücksgrenze, auf Privatgrund)</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Zahlung der Kosten an Fachunternehmen durch eigenständige Beauftragung</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323303"/>
                  </a:ext>
                </a:extLst>
              </a:tr>
              <a:tr h="2971441">
                <a:tc>
                  <a:txBody>
                    <a:bodyPr/>
                    <a:lstStyle/>
                    <a:p>
                      <a:pPr marR="467995" algn="just">
                        <a:spcAft>
                          <a:spcPts val="0"/>
                        </a:spcAft>
                      </a:pPr>
                      <a:r>
                        <a:rPr lang="de-DE" sz="1400" b="1" dirty="0">
                          <a:effectLst/>
                          <a:latin typeface="Arial" panose="020B0604020202020204" pitchFamily="34" charset="0"/>
                          <a:ea typeface="Times New Roman" panose="02020603050405020304" pitchFamily="18" charset="0"/>
                          <a:cs typeface="Arial" panose="020B0604020202020204" pitchFamily="34" charset="0"/>
                        </a:rPr>
                        <a:t>Straßenausbau</a:t>
                      </a:r>
                      <a:r>
                        <a:rPr lang="de-DE" sz="1400" dirty="0">
                          <a:effectLst/>
                          <a:latin typeface="Arial" panose="020B0604020202020204" pitchFamily="34" charset="0"/>
                          <a:ea typeface="Times New Roman" panose="02020603050405020304" pitchFamily="18" charset="0"/>
                          <a:cs typeface="Arial" panose="020B0604020202020204" pitchFamily="34" charset="0"/>
                        </a:rPr>
                        <a:t>	</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400" u="sng" dirty="0">
                          <a:effectLst/>
                          <a:latin typeface="Arial" panose="020B0604020202020204" pitchFamily="34" charset="0"/>
                          <a:ea typeface="Times New Roman" panose="02020603050405020304" pitchFamily="18" charset="0"/>
                          <a:cs typeface="Arial" panose="020B0604020202020204" pitchFamily="34" charset="0"/>
                        </a:rPr>
                        <a:t>Straßenart: Haupterschließungsstraße</a:t>
                      </a:r>
                      <a:r>
                        <a:rPr lang="de-DE" sz="1400" dirty="0">
                          <a:effectLst/>
                          <a:latin typeface="Arial" panose="020B0604020202020204" pitchFamily="34" charset="0"/>
                          <a:ea typeface="Times New Roman" panose="02020603050405020304" pitchFamily="18" charset="0"/>
                          <a:cs typeface="Arial" panose="020B0604020202020204" pitchFamily="34" charset="0"/>
                        </a:rPr>
                        <a:t>:</a:t>
                      </a:r>
                    </a:p>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Anliegeranteil für:</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Beleuchtung: 40%</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Straßenentwässerung: 40%</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Fahrbahn: 40%</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Parkflächen: 60%</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Gehweg: 50%</a:t>
                      </a:r>
                    </a:p>
                    <a:p>
                      <a:pPr marL="457200"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einzelner Anliegerbeitrag hängt von diesen </a:t>
                      </a:r>
                      <a:r>
                        <a:rPr lang="de-DE" sz="1400" u="sng" dirty="0">
                          <a:effectLst/>
                          <a:latin typeface="Arial" panose="020B0604020202020204" pitchFamily="34" charset="0"/>
                          <a:ea typeface="Times New Roman" panose="02020603050405020304" pitchFamily="18" charset="0"/>
                          <a:cs typeface="Arial" panose="020B0604020202020204" pitchFamily="34" charset="0"/>
                        </a:rPr>
                        <a:t>Faktoren</a:t>
                      </a:r>
                      <a:r>
                        <a:rPr lang="de-DE" sz="1400" dirty="0">
                          <a:effectLst/>
                          <a:latin typeface="Arial" panose="020B0604020202020204" pitchFamily="34" charset="0"/>
                          <a:ea typeface="Times New Roman" panose="02020603050405020304" pitchFamily="18" charset="0"/>
                          <a:cs typeface="Arial" panose="020B0604020202020204" pitchFamily="34" charset="0"/>
                        </a:rPr>
                        <a:t> ab:</a:t>
                      </a: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Grundstücksgröße</a:t>
                      </a:r>
                    </a:p>
                    <a:p>
                      <a:pPr marL="342900" marR="467995" lvl="0" indent="-342900">
                        <a:spcAft>
                          <a:spcPts val="0"/>
                        </a:spcAft>
                        <a:buFont typeface="Symbol" panose="05050102010706020507" pitchFamily="18" charset="2"/>
                        <a:buChar char=""/>
                      </a:pPr>
                      <a:r>
                        <a:rPr lang="de-DE" sz="1400" dirty="0" err="1">
                          <a:effectLst/>
                          <a:latin typeface="Arial" panose="020B0604020202020204" pitchFamily="34" charset="0"/>
                          <a:ea typeface="Times New Roman" panose="02020603050405020304" pitchFamily="18" charset="0"/>
                          <a:cs typeface="Arial" panose="020B0604020202020204" pitchFamily="34" charset="0"/>
                        </a:rPr>
                        <a:t>Geschosszahl</a:t>
                      </a:r>
                      <a:endParaRPr lang="de-DE"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467995" lvl="0" indent="-342900">
                        <a:spcAft>
                          <a:spcPts val="0"/>
                        </a:spcAft>
                        <a:buFont typeface="Symbol" panose="05050102010706020507" pitchFamily="18" charset="2"/>
                        <a:buChar char=""/>
                      </a:pPr>
                      <a:r>
                        <a:rPr lang="de-DE" sz="1400" dirty="0">
                          <a:effectLst/>
                          <a:latin typeface="Arial" panose="020B0604020202020204" pitchFamily="34" charset="0"/>
                          <a:ea typeface="Times New Roman" panose="02020603050405020304" pitchFamily="18" charset="0"/>
                          <a:cs typeface="Arial" panose="020B0604020202020204" pitchFamily="34" charset="0"/>
                        </a:rPr>
                        <a:t>Nutzungsart (</a:t>
                      </a:r>
                      <a:r>
                        <a:rPr lang="de-DE" sz="1400" dirty="0" err="1">
                          <a:effectLst/>
                          <a:latin typeface="Arial" panose="020B0604020202020204" pitchFamily="34" charset="0"/>
                          <a:ea typeface="Times New Roman" panose="02020603050405020304" pitchFamily="18" charset="0"/>
                          <a:cs typeface="Arial" panose="020B0604020202020204" pitchFamily="34" charset="0"/>
                        </a:rPr>
                        <a:t>gewerbl</a:t>
                      </a:r>
                      <a:r>
                        <a:rPr lang="de-DE" sz="1400" dirty="0">
                          <a:effectLst/>
                          <a:latin typeface="Arial" panose="020B0604020202020204" pitchFamily="34" charset="0"/>
                          <a:ea typeface="Times New Roman" panose="02020603050405020304" pitchFamily="18" charset="0"/>
                          <a:cs typeface="Arial" panose="020B0604020202020204" pitchFamily="34" charset="0"/>
                        </a:rPr>
                        <a:t>./privat)</a:t>
                      </a:r>
                    </a:p>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 </a:t>
                      </a:r>
                    </a:p>
                    <a:p>
                      <a:pPr marR="467995" algn="just">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Anliegerbeitrag mit Förderung: 50 % </a:t>
                      </a:r>
                    </a:p>
                    <a:p>
                      <a:pPr marR="467995">
                        <a:spcAft>
                          <a:spcPts val="0"/>
                        </a:spcAft>
                      </a:pPr>
                      <a:r>
                        <a:rPr lang="de-DE" sz="1400" dirty="0">
                          <a:effectLst/>
                          <a:latin typeface="Arial" panose="020B0604020202020204" pitchFamily="34" charset="0"/>
                          <a:ea typeface="Times New Roman" panose="02020603050405020304" pitchFamily="18" charset="0"/>
                          <a:cs typeface="Arial" panose="020B0604020202020204" pitchFamily="34" charset="0"/>
                        </a:rPr>
                        <a:t>Anliegerbeitrag ohne Förderung: 100 %	</a:t>
                      </a:r>
                    </a:p>
                  </a:txBody>
                  <a:tcPr marL="49611" marR="49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994441"/>
                  </a:ext>
                </a:extLst>
              </a:tr>
            </a:tbl>
          </a:graphicData>
        </a:graphic>
      </p:graphicFrame>
    </p:spTree>
    <p:extLst>
      <p:ext uri="{BB962C8B-B14F-4D97-AF65-F5344CB8AC3E}">
        <p14:creationId xmlns:p14="http://schemas.microsoft.com/office/powerpoint/2010/main" val="127518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722210"/>
          </a:xfrm>
        </p:spPr>
        <p:txBody>
          <a:bodyPr/>
          <a:lstStyle/>
          <a:p>
            <a:r>
              <a:rPr lang="de-DE" dirty="0" smtClean="0"/>
              <a:t>Zeitplan</a:t>
            </a:r>
            <a:r>
              <a:rPr lang="de-DE" dirty="0" smtClean="0"/>
              <a:t>übersicht</a:t>
            </a:r>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15</a:t>
            </a:fld>
            <a:endParaRPr lang="de-DE" dirty="0"/>
          </a:p>
        </p:txBody>
      </p:sp>
      <p:sp>
        <p:nvSpPr>
          <p:cNvPr id="7" name="Rectangle 1"/>
          <p:cNvSpPr>
            <a:spLocks noChangeArrowheads="1"/>
          </p:cNvSpPr>
          <p:nvPr/>
        </p:nvSpPr>
        <p:spPr bwMode="auto">
          <a:xfrm>
            <a:off x="-5402495" y="-1"/>
            <a:ext cx="18552817" cy="47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295954134"/>
              </p:ext>
            </p:extLst>
          </p:nvPr>
        </p:nvGraphicFramePr>
        <p:xfrm>
          <a:off x="860417" y="1987420"/>
          <a:ext cx="8115632" cy="4422709"/>
        </p:xfrm>
        <a:graphic>
          <a:graphicData uri="http://schemas.openxmlformats.org/drawingml/2006/table">
            <a:tbl>
              <a:tblPr firstRow="1" firstCol="1" bandRow="1"/>
              <a:tblGrid>
                <a:gridCol w="2377305">
                  <a:extLst>
                    <a:ext uri="{9D8B030D-6E8A-4147-A177-3AD203B41FA5}">
                      <a16:colId xmlns:a16="http://schemas.microsoft.com/office/drawing/2014/main" val="72078111"/>
                    </a:ext>
                  </a:extLst>
                </a:gridCol>
                <a:gridCol w="5738327">
                  <a:extLst>
                    <a:ext uri="{9D8B030D-6E8A-4147-A177-3AD203B41FA5}">
                      <a16:colId xmlns:a16="http://schemas.microsoft.com/office/drawing/2014/main" val="1249129320"/>
                    </a:ext>
                  </a:extLst>
                </a:gridCol>
              </a:tblGrid>
              <a:tr h="554282">
                <a:tc gridSpan="2">
                  <a:txBody>
                    <a:bodyPr/>
                    <a:lstStyle/>
                    <a:p>
                      <a:pPr marR="467995" algn="ctr">
                        <a:spcAft>
                          <a:spcPts val="0"/>
                        </a:spcAf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Zeitplan Am Rosendahl</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467995" algn="ctr">
                        <a:spcAft>
                          <a:spcPts val="0"/>
                        </a:spcAf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extLst>
                  <a:ext uri="{0D108BD9-81ED-4DB2-BD59-A6C34878D82A}">
                    <a16:rowId xmlns:a16="http://schemas.microsoft.com/office/drawing/2014/main" val="3219223178"/>
                  </a:ext>
                </a:extLst>
              </a:tr>
              <a:tr h="552632">
                <a:tc>
                  <a:txBody>
                    <a:bodyPr/>
                    <a:lstStyle/>
                    <a:p>
                      <a:pPr marR="467995" algn="just">
                        <a:spcAft>
                          <a:spcPts val="0"/>
                        </a:spcAf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Zeitraum</a:t>
                      </a:r>
                      <a:r>
                        <a:rPr lang="de-DE"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67995" algn="just">
                        <a:spcAft>
                          <a:spcPts val="0"/>
                        </a:spcAf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Maßnahme</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467995" algn="just">
                        <a:spcAft>
                          <a:spcPts val="0"/>
                        </a:spcAf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43936212"/>
                  </a:ext>
                </a:extLst>
              </a:tr>
              <a:tr h="552632">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Ca. Herbst 2021 bis Herbst 2022</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Durchführung der Kanal- und Straßenausbaumaßnahme </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571686"/>
                  </a:ext>
                </a:extLst>
              </a:tr>
              <a:tr h="276317">
                <a:tc>
                  <a:txBody>
                    <a:bodyPr/>
                    <a:lstStyle/>
                    <a:p>
                      <a:pPr marR="467995">
                        <a:spcAft>
                          <a:spcPts val="0"/>
                        </a:spcAft>
                      </a:pPr>
                      <a:r>
                        <a:rPr lang="de-DE" sz="1600">
                          <a:effectLst/>
                          <a:latin typeface="Arial" panose="020B0604020202020204" pitchFamily="34" charset="0"/>
                          <a:ea typeface="Times New Roman" panose="02020603050405020304" pitchFamily="18" charset="0"/>
                          <a:cs typeface="Times New Roman" panose="02020603050405020304" pitchFamily="18" charset="0"/>
                        </a:rPr>
                        <a:t>Ca. Herbst 2022</a:t>
                      </a:r>
                      <a:endParaRPr lang="de-D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err="1">
                          <a:effectLst/>
                          <a:latin typeface="Arial" panose="020B0604020202020204" pitchFamily="34" charset="0"/>
                          <a:ea typeface="Times New Roman" panose="02020603050405020304" pitchFamily="18" charset="0"/>
                          <a:cs typeface="Times New Roman" panose="02020603050405020304" pitchFamily="18" charset="0"/>
                        </a:rPr>
                        <a:t>Schlussabnahme</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180576"/>
                  </a:ext>
                </a:extLst>
              </a:tr>
              <a:tr h="1105265">
                <a:tc>
                  <a:txBody>
                    <a:bodyPr/>
                    <a:lstStyle/>
                    <a:p>
                      <a:pPr marR="467995" algn="just">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Ca. 2023</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Vorlage der </a:t>
                      </a:r>
                      <a:r>
                        <a:rPr lang="de-DE" sz="1600" dirty="0" err="1">
                          <a:effectLst/>
                          <a:latin typeface="Arial" panose="020B0604020202020204" pitchFamily="34" charset="0"/>
                          <a:ea typeface="Times New Roman" panose="02020603050405020304" pitchFamily="18" charset="0"/>
                          <a:cs typeface="Times New Roman" panose="02020603050405020304" pitchFamily="18" charset="0"/>
                        </a:rPr>
                        <a:t>Schlussabrechnung</a:t>
                      </a:r>
                      <a:r>
                        <a:rPr lang="de-DE" sz="1600" dirty="0">
                          <a:effectLst/>
                          <a:latin typeface="Arial" panose="020B0604020202020204" pitchFamily="34" charset="0"/>
                          <a:ea typeface="Times New Roman" panose="02020603050405020304" pitchFamily="18" charset="0"/>
                          <a:cs typeface="Times New Roman" panose="02020603050405020304" pitchFamily="18" charset="0"/>
                        </a:rPr>
                        <a:t> durch das Tiefbauunternehmen bei der Stadt Oelde;</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Prüfung der </a:t>
                      </a:r>
                      <a:r>
                        <a:rPr lang="de-DE" sz="1600" dirty="0" err="1">
                          <a:effectLst/>
                          <a:latin typeface="Arial" panose="020B0604020202020204" pitchFamily="34" charset="0"/>
                          <a:ea typeface="Times New Roman" panose="02020603050405020304" pitchFamily="18" charset="0"/>
                          <a:cs typeface="Times New Roman" panose="02020603050405020304" pitchFamily="18" charset="0"/>
                        </a:rPr>
                        <a:t>Schlussabrechnung</a:t>
                      </a:r>
                      <a:r>
                        <a:rPr lang="de-DE" sz="1600" dirty="0">
                          <a:effectLst/>
                          <a:latin typeface="Arial" panose="020B0604020202020204" pitchFamily="34" charset="0"/>
                          <a:ea typeface="Times New Roman" panose="02020603050405020304" pitchFamily="18" charset="0"/>
                          <a:cs typeface="Times New Roman" panose="02020603050405020304" pitchFamily="18" charset="0"/>
                        </a:rPr>
                        <a:t> durch die örtliche Rechnungsprüfung</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989146"/>
                  </a:ext>
                </a:extLst>
              </a:tr>
              <a:tr h="552632">
                <a:tc>
                  <a:txBody>
                    <a:bodyPr/>
                    <a:lstStyle/>
                    <a:p>
                      <a:pPr marR="467995" algn="just">
                        <a:spcAft>
                          <a:spcPts val="0"/>
                        </a:spcAft>
                      </a:pPr>
                      <a:r>
                        <a:rPr lang="de-DE" sz="1600">
                          <a:effectLst/>
                          <a:latin typeface="Arial" panose="020B0604020202020204" pitchFamily="34" charset="0"/>
                          <a:ea typeface="Times New Roman" panose="02020603050405020304" pitchFamily="18" charset="0"/>
                          <a:cs typeface="Times New Roman" panose="02020603050405020304" pitchFamily="18" charset="0"/>
                        </a:rPr>
                        <a:t>Ca. 2023/2024</a:t>
                      </a:r>
                      <a:endParaRPr lang="de-D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Antragstellung Förderung durch die Stadt Oelde bei der NRW Bank</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371599"/>
                  </a:ext>
                </a:extLst>
              </a:tr>
              <a:tr h="552632">
                <a:tc>
                  <a:txBody>
                    <a:bodyPr/>
                    <a:lstStyle/>
                    <a:p>
                      <a:pPr marR="467995" algn="just">
                        <a:spcAft>
                          <a:spcPts val="0"/>
                        </a:spcAft>
                      </a:pPr>
                      <a:r>
                        <a:rPr lang="de-DE" sz="1600">
                          <a:effectLst/>
                          <a:latin typeface="Arial" panose="020B0604020202020204" pitchFamily="34" charset="0"/>
                          <a:ea typeface="Times New Roman" panose="02020603050405020304" pitchFamily="18" charset="0"/>
                          <a:cs typeface="Times New Roman" panose="02020603050405020304" pitchFamily="18" charset="0"/>
                        </a:rPr>
                        <a:t>Ca. 2023/2024</a:t>
                      </a:r>
                      <a:endParaRPr lang="de-D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positiver oder negativer Förderbescheid der NRW Bank an die Stadt Oelde</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552957"/>
                  </a:ext>
                </a:extLst>
              </a:tr>
              <a:tr h="276317">
                <a:tc>
                  <a:txBody>
                    <a:bodyPr/>
                    <a:lstStyle/>
                    <a:p>
                      <a:pPr marR="467995" algn="just">
                        <a:spcAft>
                          <a:spcPts val="0"/>
                        </a:spcAft>
                      </a:pPr>
                      <a:r>
                        <a:rPr lang="de-DE" sz="1600">
                          <a:effectLst/>
                          <a:latin typeface="Arial" panose="020B0604020202020204" pitchFamily="34" charset="0"/>
                          <a:ea typeface="Times New Roman" panose="02020603050405020304" pitchFamily="18" charset="0"/>
                          <a:cs typeface="Times New Roman" panose="02020603050405020304" pitchFamily="18" charset="0"/>
                        </a:rPr>
                        <a:t>Ca. 2024</a:t>
                      </a:r>
                      <a:endParaRPr lang="de-D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67995">
                        <a:spcAft>
                          <a:spcPts val="0"/>
                        </a:spcAft>
                      </a:pPr>
                      <a:r>
                        <a:rPr lang="de-DE" sz="1600" dirty="0">
                          <a:effectLst/>
                          <a:latin typeface="Arial" panose="020B0604020202020204" pitchFamily="34" charset="0"/>
                          <a:ea typeface="Times New Roman" panose="02020603050405020304" pitchFamily="18" charset="0"/>
                          <a:cs typeface="Times New Roman" panose="02020603050405020304" pitchFamily="18" charset="0"/>
                        </a:rPr>
                        <a:t>Beitragsbescheide der Stadt Oelde an die Anlieger</a:t>
                      </a:r>
                      <a:endParaRPr lang="de-D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073390"/>
                  </a:ext>
                </a:extLst>
              </a:tr>
            </a:tbl>
          </a:graphicData>
        </a:graphic>
      </p:graphicFrame>
    </p:spTree>
    <p:extLst>
      <p:ext uri="{BB962C8B-B14F-4D97-AF65-F5344CB8AC3E}">
        <p14:creationId xmlns:p14="http://schemas.microsoft.com/office/powerpoint/2010/main" val="388353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16</a:t>
            </a:fld>
            <a:endParaRPr lang="de-DE" dirty="0"/>
          </a:p>
        </p:txBody>
      </p:sp>
      <p:pic>
        <p:nvPicPr>
          <p:cNvPr id="6" name="Picture 5"/>
          <p:cNvPicPr>
            <a:picLocks noChangeAspect="1" noChangeArrowheads="1"/>
          </p:cNvPicPr>
          <p:nvPr/>
        </p:nvPicPr>
        <p:blipFill>
          <a:blip r:embed="rId2" cstate="print"/>
          <a:srcRect/>
          <a:stretch>
            <a:fillRect/>
          </a:stretch>
        </p:blipFill>
        <p:spPr bwMode="auto">
          <a:xfrm>
            <a:off x="5952827" y="3139818"/>
            <a:ext cx="3395365" cy="3352528"/>
          </a:xfrm>
          <a:prstGeom prst="rect">
            <a:avLst/>
          </a:prstGeom>
          <a:noFill/>
          <a:ln w="9525" algn="ctr">
            <a:noFill/>
            <a:miter lim="800000"/>
            <a:headEnd/>
            <a:tailEnd/>
          </a:ln>
        </p:spPr>
      </p:pic>
      <p:sp>
        <p:nvSpPr>
          <p:cNvPr id="7" name="Inhaltsplatzhalter 8"/>
          <p:cNvSpPr txBox="1">
            <a:spLocks/>
          </p:cNvSpPr>
          <p:nvPr/>
        </p:nvSpPr>
        <p:spPr>
          <a:xfrm>
            <a:off x="827683" y="1294606"/>
            <a:ext cx="5400600" cy="4392488"/>
          </a:xfrm>
          <a:prstGeom prst="rect">
            <a:avLst/>
          </a:prstGeom>
        </p:spPr>
        <p:txBody>
          <a:bodyPr vert="horz" lIns="0" tIns="0" rIns="0" bIns="0" rtlCol="0">
            <a:noAutofit/>
          </a:bodyPr>
          <a:lstStyle/>
          <a:p>
            <a:pPr marL="0" marR="0" lvl="0" indent="0" algn="l" defTabSz="801929" rtl="0" eaLnBrk="1" fontAlgn="auto" latinLnBrk="0" hangingPunct="1">
              <a:lnSpc>
                <a:spcPts val="2600"/>
              </a:lnSpc>
              <a:spcBef>
                <a:spcPts val="0"/>
              </a:spcBef>
              <a:spcAft>
                <a:spcPts val="800"/>
              </a:spcAft>
              <a:buClrTx/>
              <a:buSzTx/>
              <a:buFontTx/>
              <a:buNone/>
              <a:tabLst/>
              <a:defRPr/>
            </a:pPr>
            <a:endParaRPr kumimoji="0" lang="de-DE" sz="1600" b="0" i="0" u="none" strike="noStrike" kern="1200" cap="none" spc="0" normalizeH="0" baseline="0" noProof="0" dirty="0" smtClean="0">
              <a:ln>
                <a:noFill/>
              </a:ln>
              <a:solidFill>
                <a:srgbClr val="193C75"/>
              </a:solidFill>
              <a:effectLst/>
              <a:uLnTx/>
              <a:uFillTx/>
              <a:latin typeface="Arial" panose="020B0604020202020204" pitchFamily="34" charset="0"/>
              <a:ea typeface="+mn-ea"/>
              <a:cs typeface="Arial" panose="020B0604020202020204" pitchFamily="34" charset="0"/>
            </a:endParaRPr>
          </a:p>
          <a:p>
            <a:pPr marL="0" marR="0" lvl="0" indent="0" algn="l" defTabSz="801929" rtl="0" eaLnBrk="1" fontAlgn="auto" latinLnBrk="0" hangingPunct="1">
              <a:lnSpc>
                <a:spcPts val="2600"/>
              </a:lnSpc>
              <a:spcBef>
                <a:spcPts val="0"/>
              </a:spcBef>
              <a:spcAft>
                <a:spcPts val="800"/>
              </a:spcAft>
              <a:buClrTx/>
              <a:buSzTx/>
              <a:buFontTx/>
              <a:buNone/>
              <a:tabLst/>
              <a:defRPr/>
            </a:pPr>
            <a:r>
              <a:rPr kumimoji="0" lang="de-DE" b="0" i="0" u="none" strike="noStrike" kern="1200" cap="none" spc="0" normalizeH="0" baseline="0" noProof="0" dirty="0" smtClean="0">
                <a:ln>
                  <a:noFill/>
                </a:ln>
                <a:solidFill>
                  <a:srgbClr val="193C75"/>
                </a:solidFill>
                <a:effectLst/>
                <a:uLnTx/>
                <a:uFillTx/>
                <a:latin typeface="Arial" panose="020B0604020202020204" pitchFamily="34" charset="0"/>
                <a:ea typeface="+mn-ea"/>
                <a:cs typeface="Arial" panose="020B0604020202020204" pitchFamily="34" charset="0"/>
              </a:rPr>
              <a:t>Haben Sie Fragen </a:t>
            </a:r>
          </a:p>
          <a:p>
            <a:pPr marL="0" marR="0" lvl="0" indent="0" algn="l" defTabSz="801929" rtl="0" eaLnBrk="1" fontAlgn="auto" latinLnBrk="0" hangingPunct="1">
              <a:lnSpc>
                <a:spcPts val="2600"/>
              </a:lnSpc>
              <a:spcBef>
                <a:spcPts val="0"/>
              </a:spcBef>
              <a:spcAft>
                <a:spcPts val="800"/>
              </a:spcAft>
              <a:buClrTx/>
              <a:buSzTx/>
              <a:buFontTx/>
              <a:buNone/>
              <a:tabLst/>
              <a:defRPr/>
            </a:pPr>
            <a:r>
              <a:rPr kumimoji="0" lang="de-DE" b="0" i="0" u="none" strike="noStrike" kern="1200" cap="none" spc="0" normalizeH="0" baseline="0" noProof="0" dirty="0" smtClean="0">
                <a:ln>
                  <a:noFill/>
                </a:ln>
                <a:solidFill>
                  <a:srgbClr val="193C75"/>
                </a:solidFill>
                <a:effectLst/>
                <a:uLnTx/>
                <a:uFillTx/>
                <a:latin typeface="Arial" panose="020B0604020202020204" pitchFamily="34" charset="0"/>
                <a:ea typeface="+mn-ea"/>
                <a:cs typeface="Arial" panose="020B0604020202020204" pitchFamily="34" charset="0"/>
              </a:rPr>
              <a:t>zur Abrechnung des Ausbaubeitrages</a:t>
            </a:r>
          </a:p>
          <a:p>
            <a:pPr marL="0" marR="0" lvl="0" indent="0" algn="l" defTabSz="801929" rtl="0" eaLnBrk="1" fontAlgn="auto" latinLnBrk="0" hangingPunct="1">
              <a:lnSpc>
                <a:spcPts val="2600"/>
              </a:lnSpc>
              <a:spcBef>
                <a:spcPts val="0"/>
              </a:spcBef>
              <a:spcAft>
                <a:spcPts val="800"/>
              </a:spcAft>
              <a:buClrTx/>
              <a:buSzTx/>
              <a:buFontTx/>
              <a:buNone/>
              <a:tabLst/>
              <a:defRPr/>
            </a:pPr>
            <a:r>
              <a:rPr kumimoji="0" lang="de-DE" b="0" i="0" u="none" strike="noStrike" kern="1200" cap="none" spc="0" normalizeH="0" baseline="0" noProof="0" dirty="0" smtClean="0">
                <a:ln>
                  <a:noFill/>
                </a:ln>
                <a:solidFill>
                  <a:srgbClr val="193C75"/>
                </a:solidFill>
                <a:effectLst/>
                <a:uLnTx/>
                <a:uFillTx/>
                <a:latin typeface="Arial" panose="020B0604020202020204" pitchFamily="34" charset="0"/>
                <a:ea typeface="+mn-ea"/>
                <a:cs typeface="Arial" panose="020B0604020202020204" pitchFamily="34" charset="0"/>
              </a:rPr>
              <a:t>oder </a:t>
            </a:r>
          </a:p>
          <a:p>
            <a:pPr marL="0" marR="0" lvl="0" indent="0" algn="l" defTabSz="801929" rtl="0" eaLnBrk="1" fontAlgn="auto" latinLnBrk="0" hangingPunct="1">
              <a:lnSpc>
                <a:spcPts val="2600"/>
              </a:lnSpc>
              <a:spcBef>
                <a:spcPts val="0"/>
              </a:spcBef>
              <a:spcAft>
                <a:spcPts val="800"/>
              </a:spcAft>
              <a:buClrTx/>
              <a:buSzTx/>
              <a:buFontTx/>
              <a:buNone/>
              <a:tabLst/>
              <a:defRPr/>
            </a:pPr>
            <a:r>
              <a:rPr kumimoji="0" lang="de-DE" b="0" i="0" u="none" strike="noStrike" kern="1200" cap="none" spc="0" normalizeH="0" baseline="0" noProof="0" dirty="0" smtClean="0">
                <a:ln>
                  <a:noFill/>
                </a:ln>
                <a:solidFill>
                  <a:srgbClr val="193C75"/>
                </a:solidFill>
                <a:effectLst/>
                <a:uLnTx/>
                <a:uFillTx/>
                <a:latin typeface="Arial" panose="020B0604020202020204" pitchFamily="34" charset="0"/>
                <a:ea typeface="+mn-ea"/>
                <a:cs typeface="Arial" panose="020B0604020202020204" pitchFamily="34" charset="0"/>
              </a:rPr>
              <a:t>zum Kostenersatz für Grundstücksanschlüsse?</a:t>
            </a:r>
            <a:endParaRPr kumimoji="0" lang="de-DE" b="0" i="0" u="none" strike="noStrike" kern="1200" cap="none" spc="0" normalizeH="0" baseline="0" noProof="0" dirty="0">
              <a:ln>
                <a:noFill/>
              </a:ln>
              <a:solidFill>
                <a:srgbClr val="193C75"/>
              </a:solidFill>
              <a:effectLst/>
              <a:uLnTx/>
              <a:uFillTx/>
              <a:latin typeface="Arial" panose="020B0604020202020204" pitchFamily="34" charset="0"/>
              <a:ea typeface="+mn-ea"/>
              <a:cs typeface="Arial" panose="020B0604020202020204" pitchFamily="34" charset="0"/>
            </a:endParaRPr>
          </a:p>
        </p:txBody>
      </p:sp>
      <p:sp>
        <p:nvSpPr>
          <p:cNvPr id="8" name="Foliennummernplatzhalter 4"/>
          <p:cNvSpPr txBox="1">
            <a:spLocks/>
          </p:cNvSpPr>
          <p:nvPr/>
        </p:nvSpPr>
        <p:spPr>
          <a:xfrm>
            <a:off x="7146925" y="6910388"/>
            <a:ext cx="2268538" cy="287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A12C70-4332-40B9-8E5E-802961BBDA6D}" type="slidenum">
              <a:rPr kumimoji="0" lang="de-DE"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e-DE"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366" y="1091200"/>
            <a:ext cx="7637345" cy="717503"/>
          </a:xfrm>
        </p:spPr>
        <p:txBody>
          <a:bodyPr/>
          <a:lstStyle/>
          <a:p>
            <a:r>
              <a:rPr lang="de-DE" cap="none" dirty="0" smtClean="0"/>
              <a:t>ZUSTAND DER ANLAGE</a:t>
            </a:r>
            <a:endParaRPr lang="de-DE" cap="non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2</a:t>
            </a:fld>
            <a:endParaRPr lang="de-DE" dirty="0"/>
          </a:p>
        </p:txBody>
      </p:sp>
      <p:sp>
        <p:nvSpPr>
          <p:cNvPr id="6" name="Rectangle 2"/>
          <p:cNvSpPr>
            <a:spLocks noChangeArrowheads="1"/>
          </p:cNvSpPr>
          <p:nvPr/>
        </p:nvSpPr>
        <p:spPr bwMode="auto">
          <a:xfrm flipV="1">
            <a:off x="823367" y="2001519"/>
            <a:ext cx="107288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dirty="0"/>
          </a:p>
        </p:txBody>
      </p:sp>
      <p:sp>
        <p:nvSpPr>
          <p:cNvPr id="9" name="Rectangle 4"/>
          <p:cNvSpPr>
            <a:spLocks noChangeArrowheads="1"/>
          </p:cNvSpPr>
          <p:nvPr/>
        </p:nvSpPr>
        <p:spPr bwMode="auto">
          <a:xfrm>
            <a:off x="4284209" y="1988174"/>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1" name="Grafik 10"/>
          <p:cNvPicPr>
            <a:picLocks noChangeAspect="1"/>
          </p:cNvPicPr>
          <p:nvPr/>
        </p:nvPicPr>
        <p:blipFill>
          <a:blip r:embed="rId2"/>
          <a:stretch>
            <a:fillRect/>
          </a:stretch>
        </p:blipFill>
        <p:spPr>
          <a:xfrm>
            <a:off x="787539" y="2047238"/>
            <a:ext cx="4285562" cy="4997496"/>
          </a:xfrm>
          <a:prstGeom prst="rect">
            <a:avLst/>
          </a:prstGeom>
        </p:spPr>
      </p:pic>
      <p:pic>
        <p:nvPicPr>
          <p:cNvPr id="13" name="Grafik 12"/>
          <p:cNvPicPr>
            <a:picLocks noChangeAspect="1"/>
          </p:cNvPicPr>
          <p:nvPr/>
        </p:nvPicPr>
        <p:blipFill>
          <a:blip r:embed="rId3"/>
          <a:stretch>
            <a:fillRect/>
          </a:stretch>
        </p:blipFill>
        <p:spPr>
          <a:xfrm>
            <a:off x="5586884" y="2001518"/>
            <a:ext cx="4294153" cy="50767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325" y="1054283"/>
            <a:ext cx="7730333" cy="724275"/>
          </a:xfrm>
        </p:spPr>
        <p:txBody>
          <a:bodyPr/>
          <a:lstStyle/>
          <a:p>
            <a:r>
              <a:rPr lang="de-DE" cap="none" dirty="0" smtClean="0"/>
              <a:t>ABRECHNUNGSGEBIET</a:t>
            </a:r>
            <a:endParaRPr lang="de-DE" cap="non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3</a:t>
            </a:fld>
            <a:endParaRPr lang="de-DE" dirty="0"/>
          </a:p>
        </p:txBody>
      </p:sp>
      <p:sp>
        <p:nvSpPr>
          <p:cNvPr id="7" name="Textfeld 6"/>
          <p:cNvSpPr txBox="1"/>
          <p:nvPr/>
        </p:nvSpPr>
        <p:spPr>
          <a:xfrm>
            <a:off x="9448800" y="1320800"/>
            <a:ext cx="692727" cy="369332"/>
          </a:xfrm>
          <a:prstGeom prst="rect">
            <a:avLst/>
          </a:prstGeom>
          <a:noFill/>
        </p:spPr>
        <p:txBody>
          <a:bodyPr wrap="square" rtlCol="0">
            <a:spAutoFit/>
          </a:bodyPr>
          <a:lstStyle/>
          <a:p>
            <a:endParaRPr lang="de-DE" dirty="0"/>
          </a:p>
        </p:txBody>
      </p:sp>
      <p:pic>
        <p:nvPicPr>
          <p:cNvPr id="10" name="Inhaltsplatzhalter 9"/>
          <p:cNvPicPr>
            <a:picLocks noGrp="1" noChangeAspect="1"/>
          </p:cNvPicPr>
          <p:nvPr>
            <p:ph idx="1"/>
          </p:nvPr>
        </p:nvPicPr>
        <p:blipFill>
          <a:blip r:embed="rId2"/>
          <a:stretch>
            <a:fillRect/>
          </a:stretch>
        </p:blipFill>
        <p:spPr>
          <a:xfrm>
            <a:off x="964326" y="2011681"/>
            <a:ext cx="9073754" cy="4822508"/>
          </a:xfrm>
          <a:prstGeom prst="rect">
            <a:avLst/>
          </a:prstGeom>
        </p:spPr>
      </p:pic>
    </p:spTree>
    <p:extLst>
      <p:ext uri="{BB962C8B-B14F-4D97-AF65-F5344CB8AC3E}">
        <p14:creationId xmlns:p14="http://schemas.microsoft.com/office/powerpoint/2010/main" val="392088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1"/>
            <a:ext cx="7730333" cy="811969"/>
          </a:xfrm>
        </p:spPr>
        <p:txBody>
          <a:bodyPr/>
          <a:lstStyle/>
          <a:p>
            <a:r>
              <a:rPr lang="de-DE" dirty="0" smtClean="0"/>
              <a:t>Kostenverteilung</a:t>
            </a:r>
            <a:endParaRPr lang="de-DE" dirty="0"/>
          </a:p>
        </p:txBody>
      </p:sp>
      <p:sp>
        <p:nvSpPr>
          <p:cNvPr id="3" name="Inhaltsplatzhalter 2"/>
          <p:cNvSpPr>
            <a:spLocks noGrp="1"/>
          </p:cNvSpPr>
          <p:nvPr>
            <p:ph idx="1"/>
          </p:nvPr>
        </p:nvSpPr>
        <p:spPr>
          <a:xfrm>
            <a:off x="860417" y="2532184"/>
            <a:ext cx="9328613" cy="3506875"/>
          </a:xfrm>
        </p:spPr>
        <p:txBody>
          <a:bodyPr/>
          <a:lstStyle/>
          <a:p>
            <a:pPr marL="457200" indent="-457200">
              <a:buAutoNum type="arabicPeriod"/>
            </a:pPr>
            <a:endParaRPr lang="de-DE" sz="3200" b="1" dirty="0" smtClean="0"/>
          </a:p>
          <a:p>
            <a:pPr marL="457200" indent="-457200">
              <a:buAutoNum type="arabicPeriod"/>
            </a:pPr>
            <a:r>
              <a:rPr lang="de-DE" sz="2800" b="1" dirty="0" smtClean="0"/>
              <a:t>Kanalbaukosten</a:t>
            </a:r>
          </a:p>
          <a:p>
            <a:endParaRPr lang="de-DE" sz="2800" b="1" dirty="0" smtClean="0"/>
          </a:p>
          <a:p>
            <a:r>
              <a:rPr lang="de-DE" sz="2000" b="1" dirty="0" smtClean="0"/>
              <a:t>Die Kosten für die </a:t>
            </a:r>
            <a:r>
              <a:rPr lang="de-DE" sz="2000" b="1" dirty="0"/>
              <a:t>E</a:t>
            </a:r>
            <a:r>
              <a:rPr lang="de-DE" sz="2000" b="1" dirty="0" smtClean="0"/>
              <a:t>rrichtung des </a:t>
            </a:r>
            <a:r>
              <a:rPr lang="de-DE" sz="2000" b="1" dirty="0"/>
              <a:t>H</a:t>
            </a:r>
            <a:r>
              <a:rPr lang="de-DE" sz="2000" b="1" dirty="0" smtClean="0"/>
              <a:t>auptkanals werden von der Stadt Oelde getragen. Die Grundstückseigentümer müssen hierfür keine Beiträge zahlen.</a:t>
            </a:r>
          </a:p>
          <a:p>
            <a:endParaRPr lang="de-DE" sz="2000" b="1" dirty="0" smtClean="0"/>
          </a:p>
          <a:p>
            <a:endParaRPr lang="de-DE" sz="2800" b="1" dirty="0" smtClean="0"/>
          </a:p>
          <a:p>
            <a:endParaRPr lang="de-DE" sz="2800" b="1" dirty="0"/>
          </a:p>
          <a:p>
            <a:endParaRPr lang="de-DE" sz="2800" b="1" dirty="0"/>
          </a:p>
          <a:p>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4</a:t>
            </a:fld>
            <a:endParaRPr lang="de-DE" dirty="0"/>
          </a:p>
        </p:txBody>
      </p:sp>
    </p:spTree>
    <p:extLst>
      <p:ext uri="{BB962C8B-B14F-4D97-AF65-F5344CB8AC3E}">
        <p14:creationId xmlns:p14="http://schemas.microsoft.com/office/powerpoint/2010/main" val="79899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Kostenverteilung</a:t>
            </a:r>
          </a:p>
        </p:txBody>
      </p:sp>
      <p:sp>
        <p:nvSpPr>
          <p:cNvPr id="3" name="Inhaltsplatzhalter 2"/>
          <p:cNvSpPr>
            <a:spLocks noGrp="1"/>
          </p:cNvSpPr>
          <p:nvPr>
            <p:ph idx="1"/>
          </p:nvPr>
        </p:nvSpPr>
        <p:spPr>
          <a:xfrm>
            <a:off x="887176" y="1899138"/>
            <a:ext cx="9301853" cy="4934691"/>
          </a:xfrm>
        </p:spPr>
        <p:txBody>
          <a:bodyPr/>
          <a:lstStyle/>
          <a:p>
            <a:r>
              <a:rPr lang="de-DE" sz="2800" b="1" dirty="0"/>
              <a:t>2. </a:t>
            </a:r>
            <a:r>
              <a:rPr lang="de-DE" sz="2800" b="1" dirty="0" smtClean="0"/>
              <a:t>Kosten </a:t>
            </a:r>
            <a:r>
              <a:rPr lang="de-DE" sz="2800" b="1" dirty="0" err="1"/>
              <a:t>Grundstücksanschlussleitungen</a:t>
            </a:r>
            <a:r>
              <a:rPr lang="de-DE" sz="2800" b="1" dirty="0"/>
              <a:t> und </a:t>
            </a:r>
            <a:r>
              <a:rPr lang="de-DE" sz="2800" b="1" dirty="0" smtClean="0"/>
              <a:t>   </a:t>
            </a:r>
          </a:p>
          <a:p>
            <a:r>
              <a:rPr lang="de-DE" sz="2800" b="1" dirty="0"/>
              <a:t> </a:t>
            </a:r>
            <a:r>
              <a:rPr lang="de-DE" sz="2800" b="1" dirty="0" smtClean="0"/>
              <a:t>   </a:t>
            </a:r>
            <a:r>
              <a:rPr lang="de-DE" sz="2800" b="1" dirty="0" err="1" smtClean="0"/>
              <a:t>Hausanschluss</a:t>
            </a:r>
            <a:endParaRPr lang="de-DE" sz="2800" b="1" dirty="0" smtClean="0"/>
          </a:p>
          <a:p>
            <a:endParaRPr lang="de-DE" sz="2800" b="1" dirty="0"/>
          </a:p>
          <a:p>
            <a:pPr marL="342900" indent="-342900">
              <a:buFont typeface="Arial" panose="020B0604020202020204" pitchFamily="34" charset="0"/>
              <a:buChar char="•"/>
              <a:tabLst>
                <a:tab pos="1254125" algn="l"/>
              </a:tabLst>
            </a:pPr>
            <a:r>
              <a:rPr lang="de-DE" sz="2000" b="1" dirty="0" err="1"/>
              <a:t>Kamerabefahrung</a:t>
            </a:r>
            <a:r>
              <a:rPr lang="de-DE" sz="2000" b="1" dirty="0"/>
              <a:t> der Kanäle und </a:t>
            </a:r>
            <a:r>
              <a:rPr lang="de-DE" sz="2000" b="1" dirty="0" err="1"/>
              <a:t>Anschlussleitungen</a:t>
            </a:r>
            <a:r>
              <a:rPr lang="de-DE" sz="2000" b="1" dirty="0"/>
              <a:t> im Jahr 2019</a:t>
            </a:r>
          </a:p>
          <a:p>
            <a:pPr marL="342900" indent="-342900">
              <a:buFont typeface="Arial" panose="020B0604020202020204" pitchFamily="34" charset="0"/>
              <a:buChar char="•"/>
              <a:tabLst>
                <a:tab pos="1254125" algn="l"/>
              </a:tabLst>
            </a:pPr>
            <a:r>
              <a:rPr lang="de-DE" sz="2000" b="1" dirty="0"/>
              <a:t>Ergebnis:	bei 84 % der Grundstücke schadhafte Anschlüsse</a:t>
            </a:r>
          </a:p>
          <a:p>
            <a:pPr marL="342900" indent="-342900">
              <a:buFont typeface="Arial" panose="020B0604020202020204" pitchFamily="34" charset="0"/>
              <a:buChar char="•"/>
            </a:pPr>
            <a:r>
              <a:rPr lang="de-DE" sz="2000" b="1" dirty="0"/>
              <a:t>Erneuerung der </a:t>
            </a:r>
            <a:r>
              <a:rPr lang="de-DE" sz="2000" b="1" dirty="0" err="1"/>
              <a:t>Grundstücksanschlussleitungen</a:t>
            </a:r>
            <a:r>
              <a:rPr lang="de-DE" sz="2000" b="1" dirty="0"/>
              <a:t> vom Hauptkanal bis zur Grundstücksgrenze durch die Stadt Oelde gegen Kostenersatz durch die Grundstückseigentümer. </a:t>
            </a:r>
            <a:endParaRPr lang="de-DE" sz="2000" b="1" dirty="0" smtClean="0"/>
          </a:p>
          <a:p>
            <a:pPr marL="342900" indent="-342900">
              <a:buFont typeface="Arial" panose="020B0604020202020204" pitchFamily="34" charset="0"/>
              <a:buChar char="•"/>
            </a:pPr>
            <a:r>
              <a:rPr lang="de-DE" sz="2000" b="1" dirty="0"/>
              <a:t>zeitgleiche Erneuerung des Hausanschlusses auf dem </a:t>
            </a:r>
            <a:br>
              <a:rPr lang="de-DE" sz="2000" b="1" dirty="0"/>
            </a:br>
            <a:r>
              <a:rPr lang="de-DE" sz="2000" b="1" dirty="0"/>
              <a:t>Privatgrund im Zuge der Gesamtmaßnahme (private Beauftragung</a:t>
            </a:r>
            <a:r>
              <a:rPr lang="de-DE" sz="2000" b="1" dirty="0" smtClean="0"/>
              <a:t>), die Kosten hierfür haben ebenfalls die Grundstückseigentümer zu tragen</a:t>
            </a:r>
            <a:endParaRPr lang="de-DE" sz="2000" b="1" dirty="0"/>
          </a:p>
          <a:p>
            <a:pPr marL="342900" indent="-342900">
              <a:buFont typeface="Arial" panose="020B0604020202020204" pitchFamily="34" charset="0"/>
              <a:buChar char="•"/>
            </a:pPr>
            <a:endParaRPr lang="de-DE" sz="2000" b="1" dirty="0" smtClean="0"/>
          </a:p>
          <a:p>
            <a:pPr marL="342900" indent="-342900">
              <a:buFont typeface="Arial" panose="020B0604020202020204" pitchFamily="34" charset="0"/>
              <a:buChar char="•"/>
            </a:pPr>
            <a:endParaRPr lang="de-DE" sz="2000" b="1" dirty="0"/>
          </a:p>
          <a:p>
            <a:endParaRPr lang="de-DE" sz="2000"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5</a:t>
            </a:fld>
            <a:endParaRPr lang="de-DE" dirty="0"/>
          </a:p>
        </p:txBody>
      </p:sp>
    </p:spTree>
    <p:extLst>
      <p:ext uri="{BB962C8B-B14F-4D97-AF65-F5344CB8AC3E}">
        <p14:creationId xmlns:p14="http://schemas.microsoft.com/office/powerpoint/2010/main" val="391967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1"/>
            <a:ext cx="7730333" cy="801921"/>
          </a:xfrm>
        </p:spPr>
        <p:txBody>
          <a:bodyPr/>
          <a:lstStyle/>
          <a:p>
            <a:r>
              <a:rPr lang="de-DE" dirty="0" smtClean="0"/>
              <a:t>KOSTENVERTEILUNG</a:t>
            </a:r>
            <a:endParaRPr lang="de-DE" dirty="0"/>
          </a:p>
        </p:txBody>
      </p:sp>
      <p:sp>
        <p:nvSpPr>
          <p:cNvPr id="3" name="Inhaltsplatzhalter 2"/>
          <p:cNvSpPr>
            <a:spLocks noGrp="1"/>
          </p:cNvSpPr>
          <p:nvPr>
            <p:ph idx="1"/>
          </p:nvPr>
        </p:nvSpPr>
        <p:spPr>
          <a:xfrm>
            <a:off x="887176" y="1939332"/>
            <a:ext cx="9301853" cy="4894497"/>
          </a:xfrm>
        </p:spPr>
        <p:txBody>
          <a:bodyPr/>
          <a:lstStyle/>
          <a:p>
            <a:r>
              <a:rPr lang="de-DE" sz="3200" b="1" dirty="0" smtClean="0"/>
              <a:t>3. Straßenausbaubeiträge</a:t>
            </a:r>
          </a:p>
          <a:p>
            <a:endParaRPr lang="de-DE" sz="3200" b="1" dirty="0" smtClean="0"/>
          </a:p>
          <a:p>
            <a:pPr marL="342900" indent="-342900">
              <a:buFont typeface="Arial" panose="020B0604020202020204" pitchFamily="34" charset="0"/>
              <a:buChar char="•"/>
            </a:pPr>
            <a:r>
              <a:rPr lang="de-DE" dirty="0" smtClean="0"/>
              <a:t>Gesetzliche Beitragserhebungspflicht nach dem Kommunalabgabengesetz NRW (KAG NRW)</a:t>
            </a:r>
          </a:p>
          <a:p>
            <a:pPr marL="342900" indent="-342900">
              <a:buFont typeface="Arial" panose="020B0604020202020204" pitchFamily="34" charset="0"/>
              <a:buChar char="•"/>
            </a:pPr>
            <a:r>
              <a:rPr lang="de-DE" dirty="0" smtClean="0"/>
              <a:t>Kostenaufteilung auf die Anlieger und die Stadt Oelde</a:t>
            </a:r>
          </a:p>
          <a:p>
            <a:pPr marL="342900" indent="-342900">
              <a:buFont typeface="Arial" panose="020B0604020202020204" pitchFamily="34" charset="0"/>
              <a:buChar char="•"/>
            </a:pPr>
            <a:r>
              <a:rPr lang="de-DE" dirty="0" smtClean="0"/>
              <a:t>Straßenklassifizierung: Am Rosendahl = Haupterschließungsstraße</a:t>
            </a:r>
          </a:p>
          <a:p>
            <a:endParaRPr lang="de-DE" dirty="0" smtClean="0"/>
          </a:p>
          <a:p>
            <a:pPr marL="342900" indent="-342900">
              <a:buFont typeface="Arial" panose="020B0604020202020204" pitchFamily="34" charset="0"/>
              <a:buChar char="•"/>
            </a:pPr>
            <a:r>
              <a:rPr lang="de-DE" b="1" dirty="0" smtClean="0"/>
              <a:t>Gesamtkosten Straßenausbau:</a:t>
            </a:r>
          </a:p>
          <a:p>
            <a:r>
              <a:rPr lang="de-DE" b="1" dirty="0" smtClean="0"/>
              <a:t>	</a:t>
            </a:r>
            <a:r>
              <a:rPr lang="de-DE" dirty="0" smtClean="0"/>
              <a:t>Kostenschätzung Ingenieurbüro Gnegel gerundet: </a:t>
            </a:r>
          </a:p>
          <a:p>
            <a:r>
              <a:rPr lang="de-DE" b="1" dirty="0" smtClean="0"/>
              <a:t>	</a:t>
            </a:r>
            <a:r>
              <a:rPr lang="de-DE" b="1" dirty="0" smtClean="0">
                <a:sym typeface="Wingdings" panose="05000000000000000000" pitchFamily="2" charset="2"/>
              </a:rPr>
              <a:t> </a:t>
            </a:r>
            <a:r>
              <a:rPr lang="de-DE" b="1" dirty="0" smtClean="0"/>
              <a:t>1.425.000 €</a:t>
            </a:r>
          </a:p>
          <a:p>
            <a:endParaRPr lang="de-DE" b="1" dirty="0" smtClean="0"/>
          </a:p>
          <a:p>
            <a:endParaRPr lang="de-DE" b="1" dirty="0"/>
          </a:p>
          <a:p>
            <a:pPr marL="342900" indent="-342900">
              <a:buFont typeface="Arial" panose="020B0604020202020204" pitchFamily="34" charset="0"/>
              <a:buChar char="•"/>
            </a:pPr>
            <a:endParaRPr lang="de-DE" b="1" dirty="0" smtClean="0"/>
          </a:p>
          <a:p>
            <a:pPr marL="342900" indent="-342900">
              <a:buFont typeface="Arial" panose="020B0604020202020204" pitchFamily="34" charset="0"/>
              <a:buChar char="•"/>
            </a:pPr>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6</a:t>
            </a:fld>
            <a:endParaRPr lang="de-DE" dirty="0"/>
          </a:p>
        </p:txBody>
      </p:sp>
    </p:spTree>
    <p:extLst>
      <p:ext uri="{BB962C8B-B14F-4D97-AF65-F5344CB8AC3E}">
        <p14:creationId xmlns:p14="http://schemas.microsoft.com/office/powerpoint/2010/main" val="318183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608262"/>
          </a:xfrm>
        </p:spPr>
        <p:txBody>
          <a:bodyPr/>
          <a:lstStyle/>
          <a:p>
            <a:r>
              <a:rPr lang="de-DE" cap="none" dirty="0" err="1" smtClean="0"/>
              <a:t>STRAßENAUSBAUBEITRAG</a:t>
            </a:r>
            <a:endParaRPr lang="de-DE" cap="non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7</a:t>
            </a:fld>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957982545"/>
              </p:ext>
            </p:extLst>
          </p:nvPr>
        </p:nvGraphicFramePr>
        <p:xfrm>
          <a:off x="860417" y="1745675"/>
          <a:ext cx="8826194" cy="4785755"/>
        </p:xfrm>
        <a:graphic>
          <a:graphicData uri="http://schemas.openxmlformats.org/drawingml/2006/table">
            <a:tbl>
              <a:tblPr>
                <a:tableStyleId>{5C22544A-7EE6-4342-B048-85BDC9FD1C3A}</a:tableStyleId>
              </a:tblPr>
              <a:tblGrid>
                <a:gridCol w="3288174">
                  <a:extLst>
                    <a:ext uri="{9D8B030D-6E8A-4147-A177-3AD203B41FA5}">
                      <a16:colId xmlns:a16="http://schemas.microsoft.com/office/drawing/2014/main" val="2888947252"/>
                    </a:ext>
                  </a:extLst>
                </a:gridCol>
                <a:gridCol w="1510107">
                  <a:extLst>
                    <a:ext uri="{9D8B030D-6E8A-4147-A177-3AD203B41FA5}">
                      <a16:colId xmlns:a16="http://schemas.microsoft.com/office/drawing/2014/main" val="3894532135"/>
                    </a:ext>
                  </a:extLst>
                </a:gridCol>
                <a:gridCol w="1329644">
                  <a:extLst>
                    <a:ext uri="{9D8B030D-6E8A-4147-A177-3AD203B41FA5}">
                      <a16:colId xmlns:a16="http://schemas.microsoft.com/office/drawing/2014/main" val="1668396872"/>
                    </a:ext>
                  </a:extLst>
                </a:gridCol>
                <a:gridCol w="475213">
                  <a:extLst>
                    <a:ext uri="{9D8B030D-6E8A-4147-A177-3AD203B41FA5}">
                      <a16:colId xmlns:a16="http://schemas.microsoft.com/office/drawing/2014/main" val="2485060729"/>
                    </a:ext>
                  </a:extLst>
                </a:gridCol>
                <a:gridCol w="2223056">
                  <a:extLst>
                    <a:ext uri="{9D8B030D-6E8A-4147-A177-3AD203B41FA5}">
                      <a16:colId xmlns:a16="http://schemas.microsoft.com/office/drawing/2014/main" val="3315566376"/>
                    </a:ext>
                  </a:extLst>
                </a:gridCol>
              </a:tblGrid>
              <a:tr h="906483">
                <a:tc gridSpan="5">
                  <a:txBody>
                    <a:bodyPr/>
                    <a:lstStyle/>
                    <a:p>
                      <a:pPr algn="l" fontAlgn="b"/>
                      <a:r>
                        <a:rPr lang="de-DE" sz="2000" b="1" u="none" strike="noStrike" dirty="0">
                          <a:effectLst/>
                          <a:latin typeface="Arial" panose="020B0604020202020204" pitchFamily="34" charset="0"/>
                          <a:cs typeface="Arial" panose="020B0604020202020204" pitchFamily="34" charset="0"/>
                        </a:rPr>
                        <a:t>KAG-Maßnahme "Am Rosendahl" </a:t>
                      </a:r>
                      <a:r>
                        <a:rPr lang="de-DE" sz="2000" b="1" u="none" strike="noStrike" dirty="0" smtClean="0">
                          <a:effectLst/>
                          <a:latin typeface="Arial" panose="020B0604020202020204" pitchFamily="34" charset="0"/>
                          <a:cs typeface="Arial" panose="020B0604020202020204" pitchFamily="34" charset="0"/>
                        </a:rPr>
                        <a:t>- </a:t>
                      </a:r>
                      <a:r>
                        <a:rPr lang="de-DE" sz="2000" b="1" u="none" strike="noStrike" dirty="0">
                          <a:effectLst/>
                          <a:latin typeface="Arial" panose="020B0604020202020204" pitchFamily="34" charset="0"/>
                          <a:cs typeface="Arial" panose="020B0604020202020204" pitchFamily="34" charset="0"/>
                        </a:rPr>
                        <a:t>Umlage </a:t>
                      </a:r>
                      <a:r>
                        <a:rPr lang="de-DE" sz="2000" b="1" u="none" strike="noStrike" dirty="0" smtClean="0">
                          <a:effectLst/>
                          <a:latin typeface="Arial" panose="020B0604020202020204" pitchFamily="34" charset="0"/>
                          <a:cs typeface="Arial" panose="020B0604020202020204" pitchFamily="34" charset="0"/>
                        </a:rPr>
                        <a:t>Teileinrichtungen</a:t>
                      </a:r>
                      <a:endParaRPr lang="de-DE"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91242819"/>
                  </a:ext>
                </a:extLst>
              </a:tr>
              <a:tr h="514598">
                <a:tc gridSpan="2">
                  <a:txBody>
                    <a:bodyPr/>
                    <a:lstStyle/>
                    <a:p>
                      <a:pPr algn="l" fontAlgn="b"/>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gridSpan="2">
                  <a:txBody>
                    <a:bodyPr/>
                    <a:lstStyle/>
                    <a:p>
                      <a:pPr algn="l" fontAlgn="b"/>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de-DE"/>
                    </a:p>
                  </a:txBody>
                  <a:tcPr/>
                </a:tc>
                <a:tc>
                  <a:txBody>
                    <a:bodyPr/>
                    <a:lstStyle/>
                    <a:p>
                      <a:pPr algn="l" fontAlgn="b"/>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122406989"/>
                  </a:ext>
                </a:extLst>
              </a:tr>
              <a:tr h="435429">
                <a:tc gridSpan="5">
                  <a:txBody>
                    <a:bodyPr/>
                    <a:lstStyle/>
                    <a:p>
                      <a:pPr algn="ctr" fontAlgn="ctr"/>
                      <a:r>
                        <a:rPr lang="de-DE" sz="1800" b="1" u="none" strike="noStrike" dirty="0">
                          <a:effectLst/>
                          <a:latin typeface="Arial" panose="020B0604020202020204" pitchFamily="34" charset="0"/>
                          <a:cs typeface="Arial" panose="020B0604020202020204" pitchFamily="34" charset="0"/>
                        </a:rPr>
                        <a:t>Kostenanteile Haupterschließungsstraße*</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82015653"/>
                  </a:ext>
                </a:extLst>
              </a:tr>
              <a:tr h="435429">
                <a:tc>
                  <a:txBody>
                    <a:bodyPr/>
                    <a:lstStyle/>
                    <a:p>
                      <a:pPr algn="l" fontAlgn="ctr"/>
                      <a:r>
                        <a:rPr lang="de-DE" sz="1800" b="1" u="none" strike="noStrike" dirty="0">
                          <a:effectLst/>
                          <a:latin typeface="Arial" panose="020B0604020202020204" pitchFamily="34" charset="0"/>
                          <a:cs typeface="Arial" panose="020B0604020202020204" pitchFamily="34" charset="0"/>
                        </a:rPr>
                        <a:t>Teileinrichtung</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gridSpan="2">
                  <a:txBody>
                    <a:bodyPr/>
                    <a:lstStyle/>
                    <a:p>
                      <a:pPr algn="l" fontAlgn="ctr"/>
                      <a:r>
                        <a:rPr lang="de-DE" sz="1800" b="1" u="none" strike="noStrike" dirty="0">
                          <a:effectLst/>
                          <a:latin typeface="Arial" panose="020B0604020202020204" pitchFamily="34" charset="0"/>
                          <a:cs typeface="Arial" panose="020B0604020202020204" pitchFamily="34" charset="0"/>
                        </a:rPr>
                        <a:t>Anteil Anlieger</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l"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gridSpan="2">
                  <a:txBody>
                    <a:bodyPr/>
                    <a:lstStyle/>
                    <a:p>
                      <a:pPr algn="l" fontAlgn="ctr"/>
                      <a:r>
                        <a:rPr lang="de-DE" sz="1800" b="1" u="none" strike="noStrike" dirty="0">
                          <a:effectLst/>
                          <a:latin typeface="Arial" panose="020B0604020202020204" pitchFamily="34" charset="0"/>
                          <a:cs typeface="Arial" panose="020B0604020202020204" pitchFamily="34" charset="0"/>
                        </a:rPr>
                        <a:t>Anteil Stadt Oelde</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hMerge="1">
                  <a:txBody>
                    <a:bodyPr/>
                    <a:lstStyle/>
                    <a:p>
                      <a:pPr algn="l"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834793643"/>
                  </a:ext>
                </a:extLst>
              </a:tr>
              <a:tr h="415636">
                <a:tc>
                  <a:txBody>
                    <a:bodyPr/>
                    <a:lstStyle/>
                    <a:p>
                      <a:pPr algn="just" fontAlgn="ctr"/>
                      <a:r>
                        <a:rPr lang="de-DE" sz="1800" u="none" strike="noStrike" dirty="0">
                          <a:effectLst/>
                          <a:latin typeface="Arial" panose="020B0604020202020204" pitchFamily="34" charset="0"/>
                          <a:cs typeface="Arial" panose="020B0604020202020204" pitchFamily="34" charset="0"/>
                        </a:rPr>
                        <a:t>Beleuchtung</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40%</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hMerge="1">
                  <a:txBody>
                    <a:bodyPr/>
                    <a:lstStyle/>
                    <a:p>
                      <a:pPr algn="ctr"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60%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hMerge="1">
                  <a:txBody>
                    <a:bodyPr/>
                    <a:lstStyle/>
                    <a:p>
                      <a:pPr algn="ctr" fontAlgn="ct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extLst>
                  <a:ext uri="{0D108BD9-81ED-4DB2-BD59-A6C34878D82A}">
                    <a16:rowId xmlns:a16="http://schemas.microsoft.com/office/drawing/2014/main" val="3667125833"/>
                  </a:ext>
                </a:extLst>
              </a:tr>
              <a:tr h="415636">
                <a:tc>
                  <a:txBody>
                    <a:bodyPr/>
                    <a:lstStyle/>
                    <a:p>
                      <a:pPr algn="l" fontAlgn="ctr"/>
                      <a:r>
                        <a:rPr lang="de-DE" sz="1800" u="none" strike="noStrike" dirty="0">
                          <a:effectLst/>
                          <a:latin typeface="Arial" panose="020B0604020202020204" pitchFamily="34" charset="0"/>
                          <a:cs typeface="Arial" panose="020B0604020202020204" pitchFamily="34" charset="0"/>
                        </a:rPr>
                        <a:t>Straßenentwässerung</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40%</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hMerge="1">
                  <a:txBody>
                    <a:bodyPr/>
                    <a:lstStyle/>
                    <a:p>
                      <a:pPr algn="ctr"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60%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tc hMerge="1">
                  <a:txBody>
                    <a:bodyPr/>
                    <a:lstStyle/>
                    <a:p>
                      <a:pPr algn="ctr" fontAlgn="ct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339595131"/>
                  </a:ext>
                </a:extLst>
              </a:tr>
              <a:tr h="415636">
                <a:tc>
                  <a:txBody>
                    <a:bodyPr/>
                    <a:lstStyle/>
                    <a:p>
                      <a:pPr algn="just" fontAlgn="ctr"/>
                      <a:r>
                        <a:rPr lang="de-DE" sz="1800" u="none" strike="noStrike" dirty="0">
                          <a:effectLst/>
                          <a:latin typeface="Arial" panose="020B0604020202020204" pitchFamily="34" charset="0"/>
                          <a:cs typeface="Arial" panose="020B0604020202020204" pitchFamily="34" charset="0"/>
                        </a:rPr>
                        <a:t>Fahrbahn </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lumMod val="60000"/>
                        <a:lumOff val="4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40%</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lumMod val="60000"/>
                        <a:lumOff val="40000"/>
                      </a:schemeClr>
                    </a:solidFill>
                  </a:tcPr>
                </a:tc>
                <a:tc hMerge="1">
                  <a:txBody>
                    <a:bodyPr/>
                    <a:lstStyle/>
                    <a:p>
                      <a:pPr algn="ctr"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lumMod val="60000"/>
                        <a:lumOff val="4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60%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lumMod val="60000"/>
                        <a:lumOff val="40000"/>
                      </a:schemeClr>
                    </a:solidFill>
                  </a:tcPr>
                </a:tc>
                <a:tc hMerge="1">
                  <a:txBody>
                    <a:bodyPr/>
                    <a:lstStyle/>
                    <a:p>
                      <a:pPr algn="ctr" fontAlgn="ct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162100948"/>
                  </a:ext>
                </a:extLst>
              </a:tr>
              <a:tr h="415636">
                <a:tc>
                  <a:txBody>
                    <a:bodyPr/>
                    <a:lstStyle/>
                    <a:p>
                      <a:pPr algn="just" fontAlgn="ctr"/>
                      <a:r>
                        <a:rPr lang="de-DE" sz="1800" u="none" strike="noStrike" dirty="0">
                          <a:effectLst/>
                          <a:latin typeface="Arial" panose="020B0604020202020204" pitchFamily="34" charset="0"/>
                          <a:cs typeface="Arial" panose="020B0604020202020204" pitchFamily="34" charset="0"/>
                        </a:rPr>
                        <a:t>Parkflächen </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40000"/>
                        <a:lumOff val="6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60%</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40000"/>
                        <a:lumOff val="60000"/>
                      </a:schemeClr>
                    </a:solidFill>
                  </a:tcPr>
                </a:tc>
                <a:tc hMerge="1">
                  <a:txBody>
                    <a:bodyPr/>
                    <a:lstStyle/>
                    <a:p>
                      <a:pPr algn="ctr"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40000"/>
                        <a:lumOff val="60000"/>
                      </a:schemeClr>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40%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40000"/>
                        <a:lumOff val="60000"/>
                      </a:schemeClr>
                    </a:solidFill>
                  </a:tcPr>
                </a:tc>
                <a:tc hMerge="1">
                  <a:txBody>
                    <a:bodyPr/>
                    <a:lstStyle/>
                    <a:p>
                      <a:pPr algn="ctr" fontAlgn="ct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accent4">
                        <a:lumMod val="40000"/>
                        <a:lumOff val="60000"/>
                      </a:schemeClr>
                    </a:solidFill>
                  </a:tcPr>
                </a:tc>
                <a:extLst>
                  <a:ext uri="{0D108BD9-81ED-4DB2-BD59-A6C34878D82A}">
                    <a16:rowId xmlns:a16="http://schemas.microsoft.com/office/drawing/2014/main" val="715174534"/>
                  </a:ext>
                </a:extLst>
              </a:tr>
              <a:tr h="415636">
                <a:tc>
                  <a:txBody>
                    <a:bodyPr/>
                    <a:lstStyle/>
                    <a:p>
                      <a:pPr algn="just" fontAlgn="ctr"/>
                      <a:r>
                        <a:rPr lang="de-DE" sz="1800" u="none" strike="noStrike" dirty="0">
                          <a:effectLst/>
                          <a:latin typeface="Arial" panose="020B0604020202020204" pitchFamily="34" charset="0"/>
                          <a:cs typeface="Arial" panose="020B0604020202020204" pitchFamily="34" charset="0"/>
                        </a:rPr>
                        <a:t>Gehweg </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92D050"/>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50%</a:t>
                      </a: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92D050"/>
                    </a:solidFill>
                  </a:tcPr>
                </a:tc>
                <a:tc hMerge="1">
                  <a:txBody>
                    <a:bodyPr/>
                    <a:lstStyle/>
                    <a:p>
                      <a:pPr algn="ctr" fontAlgn="ctr"/>
                      <a:endParaRPr lang="de-DE"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92D050"/>
                    </a:solidFill>
                  </a:tcPr>
                </a:tc>
                <a:tc gridSpan="2">
                  <a:txBody>
                    <a:bodyPr/>
                    <a:lstStyle/>
                    <a:p>
                      <a:pPr algn="ctr" fontAlgn="ctr"/>
                      <a:r>
                        <a:rPr lang="de-DE" sz="1800" u="none" strike="noStrike" dirty="0">
                          <a:effectLst/>
                          <a:latin typeface="Arial" panose="020B0604020202020204" pitchFamily="34" charset="0"/>
                          <a:cs typeface="Arial" panose="020B0604020202020204" pitchFamily="34" charset="0"/>
                        </a:rPr>
                        <a:t>50%</a:t>
                      </a: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92D050"/>
                    </a:solidFill>
                  </a:tcPr>
                </a:tc>
                <a:tc hMerge="1">
                  <a:txBody>
                    <a:bodyPr/>
                    <a:lstStyle/>
                    <a:p>
                      <a:pPr algn="ctr" fontAlgn="ctr"/>
                      <a:endParaRPr lang="de-DE"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92D050"/>
                    </a:solidFill>
                  </a:tcPr>
                </a:tc>
                <a:extLst>
                  <a:ext uri="{0D108BD9-81ED-4DB2-BD59-A6C34878D82A}">
                    <a16:rowId xmlns:a16="http://schemas.microsoft.com/office/drawing/2014/main" val="3684665507"/>
                  </a:ext>
                </a:extLst>
              </a:tr>
              <a:tr h="415636">
                <a:tc gridSpan="5">
                  <a:txBody>
                    <a:bodyPr/>
                    <a:lstStyle/>
                    <a:p>
                      <a:pPr algn="just" fontAlgn="ctr"/>
                      <a:r>
                        <a:rPr lang="de-DE" sz="1400" u="none" strike="noStrike" dirty="0">
                          <a:effectLst/>
                          <a:latin typeface="Arial" panose="020B0604020202020204" pitchFamily="34" charset="0"/>
                          <a:cs typeface="Arial" panose="020B0604020202020204" pitchFamily="34" charset="0"/>
                        </a:rPr>
                        <a:t>* Quelle: Anlage der städtischen Straßenbaubeitragssatzung</a:t>
                      </a:r>
                      <a:endParaRPr lang="de-DE"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27154378"/>
                  </a:ext>
                </a:extLst>
              </a:tr>
            </a:tbl>
          </a:graphicData>
        </a:graphic>
      </p:graphicFrame>
    </p:spTree>
    <p:extLst>
      <p:ext uri="{BB962C8B-B14F-4D97-AF65-F5344CB8AC3E}">
        <p14:creationId xmlns:p14="http://schemas.microsoft.com/office/powerpoint/2010/main" val="241858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1"/>
            <a:ext cx="7730333" cy="641147"/>
          </a:xfrm>
        </p:spPr>
        <p:txBody>
          <a:bodyPr/>
          <a:lstStyle/>
          <a:p>
            <a:r>
              <a:rPr lang="de-DE" cap="none" dirty="0" err="1"/>
              <a:t>STRAßENAUSBAUBEITRAG</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913433691"/>
              </p:ext>
            </p:extLst>
          </p:nvPr>
        </p:nvGraphicFramePr>
        <p:xfrm>
          <a:off x="860417" y="1949380"/>
          <a:ext cx="8966872" cy="4682532"/>
        </p:xfrm>
        <a:graphic>
          <a:graphicData uri="http://schemas.openxmlformats.org/drawingml/2006/table">
            <a:tbl>
              <a:tblPr firstRow="1" firstCol="1" bandRow="1">
                <a:tableStyleId>{5C22544A-7EE6-4342-B048-85BDC9FD1C3A}</a:tableStyleId>
              </a:tblPr>
              <a:tblGrid>
                <a:gridCol w="2658014">
                  <a:extLst>
                    <a:ext uri="{9D8B030D-6E8A-4147-A177-3AD203B41FA5}">
                      <a16:colId xmlns:a16="http://schemas.microsoft.com/office/drawing/2014/main" val="3782404933"/>
                    </a:ext>
                  </a:extLst>
                </a:gridCol>
                <a:gridCol w="2041702">
                  <a:extLst>
                    <a:ext uri="{9D8B030D-6E8A-4147-A177-3AD203B41FA5}">
                      <a16:colId xmlns:a16="http://schemas.microsoft.com/office/drawing/2014/main" val="3455491709"/>
                    </a:ext>
                  </a:extLst>
                </a:gridCol>
                <a:gridCol w="1423471">
                  <a:extLst>
                    <a:ext uri="{9D8B030D-6E8A-4147-A177-3AD203B41FA5}">
                      <a16:colId xmlns:a16="http://schemas.microsoft.com/office/drawing/2014/main" val="1876986979"/>
                    </a:ext>
                  </a:extLst>
                </a:gridCol>
                <a:gridCol w="2843685">
                  <a:extLst>
                    <a:ext uri="{9D8B030D-6E8A-4147-A177-3AD203B41FA5}">
                      <a16:colId xmlns:a16="http://schemas.microsoft.com/office/drawing/2014/main" val="4203851646"/>
                    </a:ext>
                  </a:extLst>
                </a:gridCol>
              </a:tblGrid>
              <a:tr h="420694">
                <a:tc gridSpan="4">
                  <a:txBody>
                    <a:bodyPr/>
                    <a:lstStyle/>
                    <a:p>
                      <a:pPr algn="ctr">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Kostenaufteilung</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887225073"/>
                  </a:ext>
                </a:extLst>
              </a:tr>
              <a:tr h="1025493">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Teileinrichtung</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Kosten brutto (mit </a:t>
                      </a:r>
                      <a:r>
                        <a:rPr lang="de-DE" sz="1800" b="1"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MWSt.</a:t>
                      </a: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Anlieger-anteil (in %)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Anliegeranteil (in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3128518567"/>
                  </a:ext>
                </a:extLst>
              </a:tr>
              <a:tr h="420694">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Beleuchtung</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27.000,00 €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10.800,00 €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979358642"/>
                  </a:ext>
                </a:extLst>
              </a:tr>
              <a:tr h="678310">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Straßenentwässerung</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78.000,00 €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31.200,00 €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379308460"/>
                  </a:ext>
                </a:extLst>
              </a:tr>
              <a:tr h="677819">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Fahrbahn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1.020.000,00 €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408.000,00 €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4139971718"/>
                  </a:ext>
                </a:extLst>
              </a:tr>
              <a:tr h="366410">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Parkflächen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95.000,00 €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57.000,00 €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579998393"/>
                  </a:ext>
                </a:extLst>
              </a:tr>
              <a:tr h="366410">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Gehweg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205.000,00 €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50%</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just">
                        <a:lnSpc>
                          <a:spcPct val="107000"/>
                        </a:lnSpc>
                        <a:spcAft>
                          <a:spcPts val="800"/>
                        </a:spcAft>
                      </a:pPr>
                      <a:r>
                        <a:rPr lang="de-DE"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102.500,00 €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101850215"/>
                  </a:ext>
                </a:extLst>
              </a:tr>
              <a:tr h="726702">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Gesamt</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1.425.000,00 €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07000"/>
                        </a:lnSpc>
                        <a:spcAft>
                          <a:spcPts val="800"/>
                        </a:spcAft>
                      </a:pP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ct val="107000"/>
                        </a:lnSpc>
                        <a:spcAft>
                          <a:spcPts val="800"/>
                        </a:spcAft>
                      </a:pPr>
                      <a:r>
                        <a:rPr lang="de-DE"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609.500,00</a:t>
                      </a:r>
                      <a:r>
                        <a:rPr lang="de-DE" sz="1800" b="1" baseline="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de-DE"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610.000,00 €</a:t>
                      </a:r>
                      <a:endPar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84627084"/>
                  </a:ext>
                </a:extLst>
              </a:tr>
            </a:tbl>
          </a:graphicData>
        </a:graphic>
      </p:graphicFrame>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8</a:t>
            </a:fld>
            <a:endParaRPr lang="de-DE" dirty="0"/>
          </a:p>
        </p:txBody>
      </p:sp>
    </p:spTree>
    <p:extLst>
      <p:ext uri="{BB962C8B-B14F-4D97-AF65-F5344CB8AC3E}">
        <p14:creationId xmlns:p14="http://schemas.microsoft.com/office/powerpoint/2010/main" val="345706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0417" y="1137412"/>
            <a:ext cx="7730333" cy="651196"/>
          </a:xfrm>
        </p:spPr>
        <p:txBody>
          <a:bodyPr/>
          <a:lstStyle/>
          <a:p>
            <a:r>
              <a:rPr lang="de-DE" cap="none" dirty="0" err="1"/>
              <a:t>STRAßENAUSBAUBEITRAG</a:t>
            </a:r>
            <a:endParaRPr lang="de-DE" dirty="0"/>
          </a:p>
        </p:txBody>
      </p:sp>
      <p:sp>
        <p:nvSpPr>
          <p:cNvPr id="3" name="Inhaltsplatzhalter 2"/>
          <p:cNvSpPr>
            <a:spLocks noGrp="1"/>
          </p:cNvSpPr>
          <p:nvPr>
            <p:ph idx="1"/>
          </p:nvPr>
        </p:nvSpPr>
        <p:spPr>
          <a:xfrm>
            <a:off x="733530" y="2029767"/>
            <a:ext cx="9455499" cy="4843306"/>
          </a:xfrm>
        </p:spPr>
        <p:txBody>
          <a:bodyPr/>
          <a:lstStyle/>
          <a:p>
            <a:pPr>
              <a:spcBef>
                <a:spcPts val="600"/>
              </a:spcBef>
              <a:tabLst>
                <a:tab pos="3584575" algn="dec"/>
                <a:tab pos="3948113" algn="l"/>
                <a:tab pos="4217988" algn="l"/>
                <a:tab pos="4302125" algn="l"/>
                <a:tab pos="4395788" algn="l"/>
              </a:tabLst>
            </a:pPr>
            <a:r>
              <a:rPr lang="de-DE" sz="2800" b="1" dirty="0" smtClean="0"/>
              <a:t>Erläuterung zur Berechnung</a:t>
            </a:r>
          </a:p>
          <a:p>
            <a:pPr>
              <a:spcBef>
                <a:spcPts val="600"/>
              </a:spcBef>
              <a:tabLst>
                <a:tab pos="3584575" algn="dec"/>
                <a:tab pos="3948113" algn="l"/>
                <a:tab pos="4217988" algn="l"/>
                <a:tab pos="4302125" algn="l"/>
                <a:tab pos="4395788" algn="l"/>
              </a:tabLst>
            </a:pPr>
            <a:endParaRPr lang="de-DE" sz="2800" b="1" dirty="0" smtClean="0"/>
          </a:p>
          <a:p>
            <a:pPr>
              <a:spcBef>
                <a:spcPts val="600"/>
              </a:spcBef>
              <a:tabLst>
                <a:tab pos="3584575" algn="dec"/>
                <a:tab pos="3948113" algn="l"/>
                <a:tab pos="4217988" algn="l"/>
                <a:tab pos="4302125" algn="l"/>
                <a:tab pos="4395788" algn="l"/>
              </a:tabLst>
            </a:pPr>
            <a:r>
              <a:rPr lang="de-DE" sz="2000" dirty="0" smtClean="0"/>
              <a:t>1. Basis </a:t>
            </a:r>
            <a:r>
              <a:rPr lang="de-DE" sz="2000" dirty="0"/>
              <a:t>ist die Grundstücksfläche (GF)</a:t>
            </a:r>
          </a:p>
          <a:p>
            <a:pPr>
              <a:spcBef>
                <a:spcPts val="600"/>
              </a:spcBef>
              <a:tabLst>
                <a:tab pos="3584575" algn="dec"/>
                <a:tab pos="3948113" algn="l"/>
                <a:tab pos="4217988" algn="l"/>
                <a:tab pos="4302125" algn="l"/>
                <a:tab pos="4395788" algn="l"/>
              </a:tabLst>
            </a:pPr>
            <a:r>
              <a:rPr lang="de-DE" sz="2000" dirty="0" smtClean="0"/>
              <a:t>2. Faktor </a:t>
            </a:r>
            <a:r>
              <a:rPr lang="de-DE" sz="2000" dirty="0"/>
              <a:t>für </a:t>
            </a:r>
            <a:r>
              <a:rPr lang="de-DE" sz="2000" dirty="0" err="1"/>
              <a:t>Geschossigkeit</a:t>
            </a:r>
            <a:r>
              <a:rPr lang="de-DE" sz="2000" dirty="0"/>
              <a:t> (F1):	</a:t>
            </a:r>
            <a:r>
              <a:rPr lang="de-DE" sz="2000" dirty="0" smtClean="0"/>
              <a:t>	1</a:t>
            </a:r>
            <a:r>
              <a:rPr lang="de-DE" sz="2000" dirty="0"/>
              <a:t>	</a:t>
            </a:r>
            <a:r>
              <a:rPr lang="de-DE" sz="2000" dirty="0" smtClean="0"/>
              <a:t>  =</a:t>
            </a:r>
            <a:r>
              <a:rPr lang="de-DE" sz="2000" dirty="0"/>
              <a:t>	1-geschossige Bebauung/Bebaubarkeit</a:t>
            </a:r>
            <a:br>
              <a:rPr lang="de-DE" sz="2000" dirty="0"/>
            </a:br>
            <a:r>
              <a:rPr lang="de-DE" sz="2000" dirty="0"/>
              <a:t>	</a:t>
            </a:r>
            <a:r>
              <a:rPr lang="de-DE" sz="2000" dirty="0" smtClean="0"/>
              <a:t>	1,3 </a:t>
            </a:r>
            <a:r>
              <a:rPr lang="de-DE" sz="2000" dirty="0"/>
              <a:t>	=	2-geschossige Bebauung/Bebaubarkeit</a:t>
            </a:r>
            <a:br>
              <a:rPr lang="de-DE" sz="2000" dirty="0"/>
            </a:br>
            <a:r>
              <a:rPr lang="de-DE" sz="2000" dirty="0"/>
              <a:t>	</a:t>
            </a:r>
            <a:r>
              <a:rPr lang="de-DE" sz="2000" dirty="0" smtClean="0"/>
              <a:t>	1,5 </a:t>
            </a:r>
            <a:r>
              <a:rPr lang="de-DE" sz="2000" dirty="0"/>
              <a:t>	=	3-geschossige Bebauung/Bebaubarkeit</a:t>
            </a:r>
          </a:p>
          <a:p>
            <a:pPr>
              <a:spcBef>
                <a:spcPts val="600"/>
              </a:spcBef>
              <a:tabLst>
                <a:tab pos="3584575" algn="dec"/>
                <a:tab pos="3948113" algn="l"/>
                <a:tab pos="4217988" algn="l"/>
                <a:tab pos="4302125" algn="l"/>
                <a:tab pos="4395788" algn="l"/>
              </a:tabLst>
            </a:pPr>
            <a:r>
              <a:rPr lang="de-DE" sz="2000" dirty="0" smtClean="0"/>
              <a:t>3. Faktor </a:t>
            </a:r>
            <a:r>
              <a:rPr lang="de-DE" sz="2000" dirty="0"/>
              <a:t>für Gewerbe (F2):	</a:t>
            </a:r>
            <a:r>
              <a:rPr lang="de-DE" sz="2000" dirty="0" smtClean="0"/>
              <a:t>	0,3</a:t>
            </a:r>
            <a:endParaRPr lang="de-DE" sz="2000" dirty="0"/>
          </a:p>
          <a:p>
            <a:pPr>
              <a:spcBef>
                <a:spcPts val="600"/>
              </a:spcBef>
              <a:tabLst>
                <a:tab pos="3584575" algn="dec"/>
                <a:tab pos="3948113" algn="l"/>
                <a:tab pos="4217988" algn="l"/>
                <a:tab pos="4302125" algn="l"/>
                <a:tab pos="4395788" algn="l"/>
              </a:tabLst>
            </a:pPr>
            <a:r>
              <a:rPr lang="de-DE" sz="2000" dirty="0"/>
              <a:t>Verrechnungseinheiten </a:t>
            </a:r>
            <a:r>
              <a:rPr lang="de-DE" sz="2000" dirty="0" smtClean="0"/>
              <a:t>(VE) für </a:t>
            </a:r>
            <a:r>
              <a:rPr lang="de-DE" sz="2000" dirty="0"/>
              <a:t>ein Grundstück = GF x (F1 + F2)</a:t>
            </a:r>
          </a:p>
          <a:p>
            <a:endParaRPr lang="de-DE" dirty="0"/>
          </a:p>
        </p:txBody>
      </p:sp>
      <p:sp>
        <p:nvSpPr>
          <p:cNvPr id="4" name="Datumsplatzhalter 3"/>
          <p:cNvSpPr>
            <a:spLocks noGrp="1"/>
          </p:cNvSpPr>
          <p:nvPr>
            <p:ph type="dt" sz="half" idx="10"/>
          </p:nvPr>
        </p:nvSpPr>
        <p:spPr/>
        <p:txBody>
          <a:bodyPr/>
          <a:lstStyle/>
          <a:p>
            <a:fld id="{17F3E387-4E77-4743-A403-37E5E213F142}" type="datetime1">
              <a:rPr lang="de-DE" smtClean="0"/>
              <a:pPr/>
              <a:t>14.05.2021</a:t>
            </a:fld>
            <a:endParaRPr lang="de-DE" dirty="0"/>
          </a:p>
        </p:txBody>
      </p:sp>
      <p:sp>
        <p:nvSpPr>
          <p:cNvPr id="5" name="Foliennummernplatzhalter 4"/>
          <p:cNvSpPr>
            <a:spLocks noGrp="1"/>
          </p:cNvSpPr>
          <p:nvPr>
            <p:ph type="sldNum" sz="quarter" idx="12"/>
          </p:nvPr>
        </p:nvSpPr>
        <p:spPr/>
        <p:txBody>
          <a:bodyPr/>
          <a:lstStyle/>
          <a:p>
            <a:fld id="{CA12D3B5-4665-46C6-8258-FDA52666849C}" type="slidenum">
              <a:rPr lang="de-DE" smtClean="0"/>
              <a:pPr/>
              <a:t>9</a:t>
            </a:fld>
            <a:endParaRPr lang="de-DE" dirty="0"/>
          </a:p>
        </p:txBody>
      </p:sp>
    </p:spTree>
    <p:extLst>
      <p:ext uri="{BB962C8B-B14F-4D97-AF65-F5344CB8AC3E}">
        <p14:creationId xmlns:p14="http://schemas.microsoft.com/office/powerpoint/2010/main" val="2184450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elde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878</Words>
  <Application>Microsoft Office PowerPoint</Application>
  <PresentationFormat>Benutzerdefiniert</PresentationFormat>
  <Paragraphs>217</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Symbol</vt:lpstr>
      <vt:lpstr>Tahoma</vt:lpstr>
      <vt:lpstr>Times New Roman</vt:lpstr>
      <vt:lpstr>Wingdings</vt:lpstr>
      <vt:lpstr>Office Theme</vt:lpstr>
      <vt:lpstr>Online-Anliegerversammlung zum Ausbau der Straße  „Am Rosendahl“ inkl. Erneuerung von Kanälen und Grundstücksanschlüssen</vt:lpstr>
      <vt:lpstr>ZUSTAND DER ANLAGE</vt:lpstr>
      <vt:lpstr>ABRECHNUNGSGEBIET</vt:lpstr>
      <vt:lpstr>Kostenverteilung</vt:lpstr>
      <vt:lpstr>Kostenverteilung</vt:lpstr>
      <vt:lpstr>KOSTENVERTEILUNG</vt:lpstr>
      <vt:lpstr>STRAßENAUSBAUBEITRAG</vt:lpstr>
      <vt:lpstr>STRAßENAUSBAUBEITRAG</vt:lpstr>
      <vt:lpstr>STRAßENAUSBAUBEITRAG</vt:lpstr>
      <vt:lpstr>STRAßENAUSBAUBEITRAG</vt:lpstr>
      <vt:lpstr>STRAßENAUSBAUBEITRAG</vt:lpstr>
      <vt:lpstr>STRAßENAUSBAUBEITRAG</vt:lpstr>
      <vt:lpstr>Besonderheit zur Abrechnung von KAG Beiträgen </vt:lpstr>
      <vt:lpstr>Kostenübersicht</vt:lpstr>
      <vt:lpstr>Zeitplanübersicht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Rodenbeck, Anja</cp:lastModifiedBy>
  <cp:revision>86</cp:revision>
  <cp:lastPrinted>2021-03-12T11:01:43Z</cp:lastPrinted>
  <dcterms:created xsi:type="dcterms:W3CDTF">2018-10-10T17:28:56Z</dcterms:created>
  <dcterms:modified xsi:type="dcterms:W3CDTF">2021-05-14T09:40:48Z</dcterms:modified>
</cp:coreProperties>
</file>